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307" r:id="rId3"/>
    <p:sldId id="318" r:id="rId4"/>
    <p:sldId id="303" r:id="rId5"/>
    <p:sldId id="304" r:id="rId6"/>
    <p:sldId id="257" r:id="rId7"/>
    <p:sldId id="258" r:id="rId8"/>
    <p:sldId id="308" r:id="rId9"/>
    <p:sldId id="305" r:id="rId10"/>
    <p:sldId id="306" r:id="rId11"/>
    <p:sldId id="260" r:id="rId12"/>
    <p:sldId id="264" r:id="rId13"/>
    <p:sldId id="309" r:id="rId14"/>
    <p:sldId id="291" r:id="rId15"/>
    <p:sldId id="267" r:id="rId16"/>
    <p:sldId id="310" r:id="rId17"/>
    <p:sldId id="297" r:id="rId18"/>
    <p:sldId id="268" r:id="rId19"/>
    <p:sldId id="272" r:id="rId20"/>
    <p:sldId id="311" r:id="rId21"/>
    <p:sldId id="273" r:id="rId22"/>
    <p:sldId id="293" r:id="rId23"/>
    <p:sldId id="294" r:id="rId24"/>
    <p:sldId id="275" r:id="rId25"/>
    <p:sldId id="298" r:id="rId26"/>
    <p:sldId id="269" r:id="rId27"/>
    <p:sldId id="295" r:id="rId28"/>
    <p:sldId id="290" r:id="rId29"/>
    <p:sldId id="271" r:id="rId30"/>
    <p:sldId id="277" r:id="rId31"/>
    <p:sldId id="278" r:id="rId32"/>
    <p:sldId id="316" r:id="rId33"/>
    <p:sldId id="280" r:id="rId34"/>
    <p:sldId id="283" r:id="rId35"/>
    <p:sldId id="317" r:id="rId36"/>
    <p:sldId id="312" r:id="rId37"/>
    <p:sldId id="319" r:id="rId38"/>
  </p:sldIdLst>
  <p:sldSz cx="12192000" cy="6858000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FFCC"/>
    <a:srgbClr val="D9B3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23" autoAdjust="0"/>
    <p:restoredTop sz="87458" autoAdjust="0"/>
  </p:normalViewPr>
  <p:slideViewPr>
    <p:cSldViewPr>
      <p:cViewPr varScale="1">
        <p:scale>
          <a:sx n="72" d="100"/>
          <a:sy n="72" d="100"/>
        </p:scale>
        <p:origin x="46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ru-RU"/>
              <a:t>Лекция №4 Дозирование в ФТ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5A11696-A893-4705-9BA3-5160C92A92FB}" type="datetime1">
              <a:rPr lang="ru-RU"/>
              <a:pPr>
                <a:defRPr/>
              </a:pPr>
              <a:t>05.07.2024</a:t>
            </a:fld>
            <a:endParaRPr lang="ru-RU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ru-RU"/>
              <a:t>доцент, канд.фармц. наук  С.Н.Суслина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81D219F-18ED-45D3-9780-0FEBBE2442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ru-RU"/>
              <a:t>Лекция №4 Дозирование в ФТ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2FB5742-FAD3-4382-886D-A040B19A9ABD}" type="datetime1">
              <a:rPr lang="ru-RU"/>
              <a:pPr>
                <a:defRPr/>
              </a:pPr>
              <a:t>05.07.2024</a:t>
            </a:fld>
            <a:endParaRPr lang="ru-RU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" y="744538"/>
            <a:ext cx="6615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ru-RU"/>
              <a:t>доцент, канд.фармц. наук  С.Н.Суслина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0BA2EA9-90D9-45A6-8FEC-C42CD52CF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F49C6E69-2DDC-461A-A745-7549C8EFCC0F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348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348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AE539A-09F4-4220-BAE0-1F5E9BCA9AF6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348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348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32B4FADB-C193-49AD-BDB4-E094612F1DF6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358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358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1FDF7B-6FE1-4B78-A24B-1CCE8FBAA65F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58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358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/>
              <a:t>Качество изготовляемого лекарства зависит от ряда факторов, среди которых немаловажное значение имеет точность дозирования лекарственных и вспомогательных веществ. Дозирование последних в аптечной практике осуществляется двумя способами: взвешиванием и отмериванием.</a:t>
            </a:r>
          </a:p>
          <a:p>
            <a:pPr eaLnBrk="1" hangingPunct="1"/>
            <a:r>
              <a:rPr lang="ru-RU"/>
              <a:t>Качество изготовляемого лекарства зависит от ряда факторов, среди которых немаловажное значение имеет точность дозирования лекарственных и вспомогательных веществ. Дозирование последних в аптечной практике осуществляется двумя способами: взвешиванием и отмериванием.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EDCF40DE-DF2E-4319-81C5-006DD4075FF5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368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368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3217D6-344A-4E4E-901B-BCD374124B7E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68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368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/>
              <a:t>Представляют собой равноплечее металлическое коромысло длиной 100—200 нм, на концы которого на грузоприемных призмах подвешивают чашечки из пластмассы (реже из металла или фарфора). В центре коромысла на опорной призме укреплена направленная вверх стрелка, совершающая колебания в просвете обоймицы, снабженной кольцом для удержания весов в руке. Чашечки весов подвешивают без перекоса на шелковых шнурах или цепочках, которые в свою очередь подвижно соединяются с грузоприемными призмами с помощью металлических серег, имеющих форму восьмерки с кольцами.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9CED733F-8C0F-4D85-849E-A2DD752DC15F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378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378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B3594D-D9E6-4681-B0C4-BDBF33ECCD98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78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378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/>
              <a:t>Основной частью весов является равноплечее металлическое коромысло с тремя стальными призмами: двумя концевыми грузоприемными и одной средней — опорной. Острие опорной призмы обращено вверх, грузоприемных — вниз. На концах коромысла укреплены два винта с навинчивающимися на них гайками, предназначенными для уравновешивания ненагруженных весов.</a:t>
            </a:r>
          </a:p>
          <a:p>
            <a:pPr eaLnBrk="1" hangingPunct="1"/>
            <a:r>
              <a:rPr lang="ru-RU"/>
              <a:t>Опорная призма в рабочем положении опирается на стальную подушку, укрепленную в верхней части колонки весов. На обе грузоподъемные призмы подвешиваются стремена с лежащими на них съемными пластмассовыми или металлическими чашками для взвешивания.</a:t>
            </a:r>
          </a:p>
          <a:p>
            <a:pPr eaLnBrk="1" hangingPunct="1"/>
            <a:r>
              <a:rPr lang="ru-RU"/>
              <a:t>Весы имеют арретир, при поднимании которого призмы отделяются от подушек для предотвращения излишнего истирания. Для приведения весов в рабочее положение арретир опускают.</a:t>
            </a:r>
          </a:p>
          <a:p>
            <a:pPr eaLnBrk="1" hangingPunct="1"/>
            <a:r>
              <a:rPr lang="ru-RU"/>
              <a:t>Спину в доску весов, на которой крепится колонка, ввернуты на резьбе два регулировочных винта со стопорными гайками, позволяющие производить установку весов строго в вертикальном положении (по отвесу).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A173B5D8-896F-46BC-9E48-B242EFBE11F9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389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389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7EB4E4-42A7-4662-8F5E-2A83B157DCF9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389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389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6FD74A4F-8DAD-4711-A5CA-1ABF31AAF459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399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399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30626F-09C1-48F1-8100-7F0306D15AE0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399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399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8AE08197-D218-4630-ACE9-48DCCBE6A4BD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409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409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D3752A-2547-484E-80E5-B148F6D4B63B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409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409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/>
              <a:t>Наряду с взвешиванием в аптечной практике широко применяется отмеривание жидкостей или дозирование их по объему.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5CDA1E8F-20D1-4BC8-9E5B-AED09D662FA3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419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419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412335-FA95-43AF-A51E-8FAC7D53B541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419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419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CDE1D6C1-8F1E-4F39-AFBE-F2DFFB4EC001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430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430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77AC37-E40B-4B42-9169-E59AAF6293D7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430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430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F28C8342-40C9-46A1-AB4E-0400837D3044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440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440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2A38B-B9E9-47FD-AAA2-896D207C9C9A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440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440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EC9EFEDB-9467-44F9-ADA3-DEE267AEAFA7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450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450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EEC98C-C58C-4174-8260-3268B459F3B2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450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450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3C07AC6B-EF38-4A43-86FC-64C8CEC03CD9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460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460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5E3BEE-95BB-407A-B175-39F1F2E021E3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460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460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F3544ECB-2E2B-45A6-83F5-8F62700DDBA7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471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471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F2CA66-8BD7-44AD-9F62-F344DBEBFBDF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471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471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BC786389-9131-4828-9342-0C2716752A6E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481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481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339DFC-270B-4A5D-AC6F-3C69679505C2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481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481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BC786389-9131-4828-9342-0C2716752A6E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481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481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339DFC-270B-4A5D-AC6F-3C69679505C2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481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481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08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E34B878D-DB6D-48C8-ADD3-F038A67A81D1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491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491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4ABA5D-4564-4B42-80B2-12674903C832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491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491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9FD3506E-B529-4FC5-861E-4C1D4DD2BFA9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501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501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6B7A28-57ED-470D-BF16-D20C1710D46E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501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501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/>
              <a:t>Лекция №4 Дозирование в ФТ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9FD3506E-B529-4FC5-861E-4C1D4DD2BFA9}" type="datetime1">
              <a:rPr lang="ru-RU" smtClean="0"/>
              <a:pPr/>
              <a:t>05.07.2024</a:t>
            </a:fld>
            <a:endParaRPr lang="ru-RU"/>
          </a:p>
        </p:txBody>
      </p:sp>
      <p:sp>
        <p:nvSpPr>
          <p:cNvPr id="501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/>
              <a:t>доцент, канд.фармц. наук  С.Н.Суслина</a:t>
            </a:r>
          </a:p>
        </p:txBody>
      </p:sp>
      <p:sp>
        <p:nvSpPr>
          <p:cNvPr id="501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6B7A28-57ED-470D-BF16-D20C1710D46E}" type="slidenum">
              <a:rPr lang="ru-RU" smtClean="0"/>
              <a:pPr/>
              <a:t>35</a:t>
            </a:fld>
            <a:endParaRPr lang="ru-RU"/>
          </a:p>
        </p:txBody>
      </p:sp>
      <p:sp>
        <p:nvSpPr>
          <p:cNvPr id="501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4538"/>
            <a:ext cx="6615113" cy="3722687"/>
          </a:xfrm>
          <a:ln/>
        </p:spPr>
      </p:sp>
      <p:sp>
        <p:nvSpPr>
          <p:cNvPr id="501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528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217D1-6A52-4D22-BF67-836366BB3C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10A3C-C398-49BA-8181-8D0D7D1A00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838CA-1C88-4696-91A4-EB8AAB75B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A7017-803F-40A3-BFF5-583275DAAD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09FB1-5E95-4806-92CD-FAD7F32555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5F0E0-C953-492F-9389-4939F29AB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D54E7-5350-4914-8C59-051080DF66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A9A6D-676C-4BFA-B47A-C085771430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B5425-0E16-4B57-97AD-3E2012D1FA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9BF5A-D703-468F-8A47-0AFEF1C133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373E7-CA8C-4B95-B8FC-044E5AD0B7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BD0B1-8EAC-4015-93C4-0E87A0074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48863-D581-49C8-B370-2302A9C231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7874CED-689C-4643-87CE-FC4CB42CB0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e.lanbook.com/book/14313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8350" y="3257398"/>
            <a:ext cx="10729192" cy="1440160"/>
          </a:xfrm>
          <a:noFill/>
        </p:spPr>
        <p:txBody>
          <a:bodyPr/>
          <a:lstStyle/>
          <a:p>
            <a:pPr eaLnBrk="1" hangingPunct="1">
              <a:lnSpc>
                <a:spcPct val="60000"/>
              </a:lnSpc>
            </a:pPr>
            <a:r>
              <a:rPr lang="ru-RU" sz="54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Дозирование в фармацевтической технологии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3352" y="404664"/>
            <a:ext cx="11521280" cy="576064"/>
          </a:xfrm>
        </p:spPr>
        <p:txBody>
          <a:bodyPr/>
          <a:lstStyle/>
          <a:p>
            <a:r>
              <a:rPr lang="ru-RU" sz="24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Государственное бюджетное профессиональное образовательное учреждение  «Миасский медицинский колледж»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23992" y="5106379"/>
            <a:ext cx="4260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Преподаватель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Мухорова С.А.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B7E0DAB-B820-4445-A789-B8520BA45D7B}"/>
              </a:ext>
            </a:extLst>
          </p:cNvPr>
          <p:cNvSpPr txBox="1">
            <a:spLocks/>
          </p:cNvSpPr>
          <p:nvPr/>
        </p:nvSpPr>
        <p:spPr bwMode="auto">
          <a:xfrm>
            <a:off x="365448" y="1520788"/>
            <a:ext cx="1131708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МДК 02.01 « Технология изготовления лекарственных форм»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F59F79-E92C-499F-9BB6-E64E6BDA2D3F}"/>
              </a:ext>
            </a:extLst>
          </p:cNvPr>
          <p:cNvSpPr txBox="1"/>
          <p:nvPr/>
        </p:nvSpPr>
        <p:spPr>
          <a:xfrm>
            <a:off x="4707859" y="6069521"/>
            <a:ext cx="22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Миасс- 2022г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ABE77A-9410-47D7-A7AB-5D6BB1A56C0D}"/>
              </a:ext>
            </a:extLst>
          </p:cNvPr>
          <p:cNvSpPr/>
          <p:nvPr/>
        </p:nvSpPr>
        <p:spPr>
          <a:xfrm>
            <a:off x="551384" y="2512839"/>
            <a:ext cx="32287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kern="0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Тема 1.1 Введение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87282"/>
            <a:ext cx="10972800" cy="114300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</a:t>
            </a:r>
            <a:r>
              <a:rPr lang="ru-RU" sz="40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1103024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Данная презентация предназначена для проведения теоретического занятия по теме «Дозирование в фармацевтической технологии" для студентов медицинского колледжа по специальности 33.02.01 Фармация</a:t>
            </a:r>
          </a:p>
          <a:p>
            <a:pPr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Презентация разработана в соответствии с рабочей программой и календарно - тематическим планом по МДК 02.01Технология изготовления лекарственных форм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404664"/>
            <a:ext cx="8229600" cy="836712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0" y="1340768"/>
            <a:ext cx="11856640" cy="5400600"/>
          </a:xfrm>
        </p:spPr>
        <p:txBody>
          <a:bodyPr>
            <a:no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и классификация способов дозирования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Дозирование по массе. Разновидности весов и разновесов. Характеристика весов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Дозирование по объему. Достоинства и недостатки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Дозирование каплями. Каплемеры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Бюреточные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Дозирующие устройства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623392" y="692697"/>
            <a:ext cx="11233248" cy="5433467"/>
          </a:xfrm>
        </p:spPr>
        <p:txBody>
          <a:bodyPr/>
          <a:lstStyle/>
          <a:p>
            <a:pPr algn="just"/>
            <a:r>
              <a:rPr lang="ru-RU" sz="36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Процесс изготовления любого лекарственного препарата предполагает в обязательном порядке дозирование лекарственных и вспомогательных веществ. </a:t>
            </a:r>
          </a:p>
          <a:p>
            <a:pPr algn="just"/>
            <a:r>
              <a:rPr lang="ru-RU" sz="36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Фармакологическое действие лекарственного препарата зависит не только от строения молекул и физико-химических свойств, но и от дозы.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1199456" y="836713"/>
            <a:ext cx="9011344" cy="5289451"/>
          </a:xfrm>
        </p:spPr>
        <p:txBody>
          <a:bodyPr/>
          <a:lstStyle/>
          <a:p>
            <a:pPr algn="just">
              <a:buNone/>
            </a:pPr>
            <a:r>
              <a:rPr lang="ru-RU" sz="4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В аптечной практике применяют три способа дозирования</a:t>
            </a:r>
          </a:p>
          <a:p>
            <a:pPr algn="just"/>
            <a:endParaRPr lang="ru-RU" sz="4000" b="1" dirty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по массе</a:t>
            </a:r>
          </a:p>
          <a:p>
            <a:pPr algn="just"/>
            <a:r>
              <a:rPr lang="ru-RU" sz="4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по объему</a:t>
            </a:r>
          </a:p>
          <a:p>
            <a:pPr algn="just"/>
            <a:r>
              <a:rPr lang="ru-RU" sz="4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каплями</a:t>
            </a:r>
          </a:p>
          <a:p>
            <a:pPr algn="just"/>
            <a:endParaRPr lang="ru-RU" sz="40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99392"/>
            <a:ext cx="10972800" cy="1143000"/>
          </a:xfrm>
        </p:spPr>
        <p:txBody>
          <a:bodyPr/>
          <a:lstStyle/>
          <a:p>
            <a:pPr eaLnBrk="1" hangingPunct="1"/>
            <a:r>
              <a:rPr lang="ru-RU" sz="4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Дозирование по массе (ВЗВЕШИВАНИЕ)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3352" y="1143000"/>
            <a:ext cx="11665296" cy="5429250"/>
          </a:xfrm>
        </p:spPr>
        <p:txBody>
          <a:bodyPr/>
          <a:lstStyle/>
          <a:p>
            <a:pPr marL="381000" indent="-381000" algn="just" eaLnBrk="1" hangingPunct="1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Взвешивание в аптечной практике осуществляется с помощью рычажных весов, путем измерения массы вещества. </a:t>
            </a:r>
          </a:p>
          <a:p>
            <a:pPr marL="381000" indent="-381000" algn="just" eaLnBrk="1" hangingPunct="1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Взвешивание на рычажных весах заключается в непосредственном сравнении массы эталона (гири) и массы взвешиваемого тела на равноплечем рычаге.</a:t>
            </a:r>
          </a:p>
          <a:p>
            <a:pPr marL="381000" indent="-381000" algn="just" eaLnBrk="1" hangingPunct="1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аптечной практике для взвешивания с целью непосредственного приготовления лекарства используются:</a:t>
            </a:r>
          </a:p>
          <a:p>
            <a:pPr marL="381000" indent="-381000" algn="just" eaLnBrk="1" hangingPunct="1">
              <a:lnSpc>
                <a:spcPct val="80000"/>
              </a:lnSpc>
              <a:buFontTx/>
              <a:buAutoNum type="arabicPeriod"/>
            </a:pPr>
            <a:r>
              <a:rPr lang="ru-RU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весы ручные (ВР, ВСМ), </a:t>
            </a:r>
          </a:p>
          <a:p>
            <a:pPr marL="381000" indent="-381000" algn="just" eaLnBrk="1" hangingPunct="1">
              <a:lnSpc>
                <a:spcPct val="80000"/>
              </a:lnSpc>
              <a:buFontTx/>
              <a:buAutoNum type="arabicPeriod"/>
            </a:pPr>
            <a:r>
              <a:rPr lang="ru-RU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весы тарирные на колонке (ВКТ) (рецептурные или весы Мора) </a:t>
            </a:r>
          </a:p>
          <a:p>
            <a:pPr marL="381000" indent="-381000" algn="just" eaLnBrk="1" hangingPunct="1">
              <a:lnSpc>
                <a:spcPct val="80000"/>
              </a:lnSpc>
              <a:buFontTx/>
              <a:buAutoNum type="arabicPeriod"/>
            </a:pPr>
            <a:r>
              <a:rPr lang="ru-RU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весы электронные </a:t>
            </a:r>
          </a:p>
          <a:p>
            <a:pPr marL="381000" indent="-381000" algn="just" eaLnBrk="1" hangingPunct="1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Все эти весы относятся к категории технических весов 2-го класса (Т-2).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35360" y="184666"/>
            <a:ext cx="4896544" cy="706437"/>
          </a:xfrm>
        </p:spPr>
        <p:txBody>
          <a:bodyPr/>
          <a:lstStyle/>
          <a:p>
            <a:pPr eaLnBrk="1" hangingPunct="1"/>
            <a:r>
              <a:rPr lang="ru-RU" sz="40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Весы ручные 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943872" y="184666"/>
            <a:ext cx="7056784" cy="6673333"/>
          </a:xfrm>
          <a:solidFill>
            <a:srgbClr val="FFFFCC"/>
          </a:solidFill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предназначены для взвешивания сыпучих и вязких веществ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изготовляются с  допустимой нагрузкой в 1; 5; 20; 50 и 100 г.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 аптеке отдельные весы предусмотрены для взвешивания: 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ядовитых ЛВ (список А) 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пахучих ЛВ (ментол,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камфора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красящих ЛВ (рибофлавин,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этакридина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лактат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брилиантовый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зеленый, 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метиленовый синий)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Сухие вещества отвешивают непосредственно в чашку, густые - на кружок предварительно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старированного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пергамента</a:t>
            </a:r>
          </a:p>
          <a:p>
            <a:pPr algn="just" eaLnBrk="1" hangingPunct="1">
              <a:lnSpc>
                <a:spcPct val="80000"/>
              </a:lnSpc>
              <a:buNone/>
            </a:pPr>
            <a:endParaRPr lang="ru-RU" sz="3000" dirty="0"/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152400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056" name="Picture 8" descr="C:\Users\Mama\Desktop\В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997" y="929725"/>
            <a:ext cx="4574403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79376" y="87623"/>
            <a:ext cx="10972800" cy="634082"/>
          </a:xfrm>
        </p:spPr>
        <p:txBody>
          <a:bodyPr/>
          <a:lstStyle/>
          <a:p>
            <a:r>
              <a:rPr lang="ru-RU" sz="3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Правила взвешивания на ручных весах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sz="half" idx="1"/>
          </p:nvPr>
        </p:nvSpPr>
        <p:spPr>
          <a:xfrm>
            <a:off x="182621" y="721705"/>
            <a:ext cx="7776864" cy="5832648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Перед началом работы чашечки весов протирают тампоном, смоченным спиртоэфирной смесью или 3%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р-ром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перекиси водорода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Разновес помещают на левую чашку весов,  а взвешиваемый груз- на правую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Равновесия весов добиваются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досыпанием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вещества в чашку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Весы считаются уравновешенными, когда стрелка весов встаёт в нулевое положение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После взвешивания чашки и дужки (шнуры) весов тщательно протирают мягкой тканью.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Для предохранения призм от стирания весы хранят в свернутом виде, подвешенными или в коробках</a:t>
            </a:r>
          </a:p>
        </p:txBody>
      </p:sp>
      <p:pic>
        <p:nvPicPr>
          <p:cNvPr id="9220" name="Содержимое 4" descr="C:\Users\Виктор\Pictures\весы аптекарские ручные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 l="57420"/>
          <a:stretch>
            <a:fillRect/>
          </a:stretch>
        </p:blipFill>
        <p:spPr>
          <a:xfrm>
            <a:off x="8040216" y="1052736"/>
            <a:ext cx="3960440" cy="54006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5"/>
          <p:cNvSpPr>
            <a:spLocks noGrp="1"/>
          </p:cNvSpPr>
          <p:nvPr>
            <p:ph idx="1"/>
          </p:nvPr>
        </p:nvSpPr>
        <p:spPr>
          <a:xfrm>
            <a:off x="1055440" y="571501"/>
            <a:ext cx="10297144" cy="5554663"/>
          </a:xfrm>
        </p:spPr>
        <p:txBody>
          <a:bodyPr/>
          <a:lstStyle/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При изготовлении лекарственных препаратов для дозирования по массе твердых, жидких и густых веществ обычно используют </a:t>
            </a:r>
            <a:r>
              <a:rPr lang="ru-RU" sz="3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тарирные весы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 пределами минимальной и максимальной нагрузки. </a:t>
            </a:r>
          </a:p>
          <a:p>
            <a:pPr algn="just"/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Тарирными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их называют в связи с тем, что дозированию по массе предшествует операция тарирования – уравновешивания тары (гирями или равноценной тарой).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4082"/>
          </a:xfrm>
        </p:spPr>
        <p:txBody>
          <a:bodyPr/>
          <a:lstStyle/>
          <a:p>
            <a:r>
              <a:rPr lang="ru-RU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Весы Мора (тарирные)</a:t>
            </a:r>
          </a:p>
        </p:txBody>
      </p:sp>
      <p:pic>
        <p:nvPicPr>
          <p:cNvPr id="65539" name="Picture 3" descr="C:\Users\Mama\Desktop\107914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360" y="1430868"/>
            <a:ext cx="4917951" cy="512186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519936" y="1124744"/>
            <a:ext cx="6552728" cy="5607689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ru-RU" sz="3200" dirty="0"/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для взвешивания сухих, густых и жидких веществ. (до 50 г или до 1 кг).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взвешиванию предшествует операция тарирования — уравновешивание массы тары с помощью дроби.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Жидкости взвешивают в склянках, стаканах, стеклянных цилиндрах,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сухие и густые вещества взвешивают — на бумаге или непосредственно в готовой таре.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Взвешивание непосредственно в чашки весов недопустимо.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91544" y="116633"/>
            <a:ext cx="8229600" cy="777875"/>
          </a:xfrm>
        </p:spPr>
        <p:txBody>
          <a:bodyPr/>
          <a:lstStyle/>
          <a:p>
            <a:pPr eaLnBrk="1" hangingPunct="1"/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Весы электронные </a:t>
            </a:r>
          </a:p>
        </p:txBody>
      </p:sp>
      <p:pic>
        <p:nvPicPr>
          <p:cNvPr id="10245" name="Picture 8" descr="17-весы_электрон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999656" y="1052736"/>
            <a:ext cx="5832648" cy="4896544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631504" y="182379"/>
            <a:ext cx="8507412" cy="7920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метрологические характеристики  ручных весов</a:t>
            </a:r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168355" y="974467"/>
            <a:ext cx="11665296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3000" b="1" u="sng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</a:t>
            </a:r>
            <a:r>
              <a:rPr lang="ru-RU" sz="30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способность коромысла, выведенного из равновесия, возвращаться в первоначальное положение после 4-6 колебаний. </a:t>
            </a:r>
          </a:p>
          <a:p>
            <a:pPr algn="just">
              <a:buFontTx/>
              <a:buChar char="•"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ниже центр тяжести коромысла, чем больше плечо, тем больше устойчивость весов и тем труднее вывести их из равновесия. </a:t>
            </a:r>
          </a:p>
          <a:p>
            <a:pPr algn="just">
              <a:buFontTx/>
              <a:buChar char="•"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 определяет быстроту работы.</a:t>
            </a:r>
          </a:p>
        </p:txBody>
      </p:sp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240363" y="3645024"/>
            <a:ext cx="1159328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ru-RU" sz="3000" b="1" u="sng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Верность (</a:t>
            </a:r>
            <a:r>
              <a:rPr lang="ru-RU" sz="3000" b="1" u="sng" dirty="0" err="1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равноплечность</a:t>
            </a:r>
            <a:r>
              <a:rPr lang="ru-RU" sz="3000" b="1" u="sng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0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способность показывать правильное соотношение между массой взвешиваемого тела и массой гирь.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Методика: на левую чашку - гиря 1/10 максимальной нагрузки (50 г для весов на 500 г), на правую чашку -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тарирный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стаканчик с песком и добиваются равновесия. Затем гирю и груз меняют местами. Если равновесие точно восстанавливается, то весы верны (равноплечие).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479376" y="476672"/>
            <a:ext cx="1123324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lvl="6" indent="-342900" eaLnBrk="0" hangingPunct="0">
              <a:lnSpc>
                <a:spcPct val="80000"/>
              </a:lnSpc>
              <a:buFontTx/>
              <a:buChar char="•"/>
            </a:pPr>
            <a:r>
              <a:rPr lang="ru-RU" sz="3200" b="1" u="sng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Чувствительность </a:t>
            </a:r>
            <a:r>
              <a:rPr lang="ru-RU" sz="32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способность показывать минимальное изменение нагрузки.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Измеряется и проверяется по отклонению стрелки от нулевого положения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равновесия) на стандартную величину при добавлении минимального дополнительного груза.</a:t>
            </a: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695400" y="3448675"/>
            <a:ext cx="10801200" cy="140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200" b="1" u="sng" kern="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Постоянство (неизменность) показаний</a:t>
            </a:r>
            <a:r>
              <a:rPr lang="ru-RU" sz="3200" kern="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это свойство весов показывать одинаковые результаты при многократных взвешиваниях на данных весах в одних и тех же условиях.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528" y="176320"/>
            <a:ext cx="8229600" cy="562074"/>
          </a:xfrm>
        </p:spPr>
        <p:txBody>
          <a:bodyPr/>
          <a:lstStyle/>
          <a:p>
            <a:pPr eaLnBrk="1" hangingPunct="1"/>
            <a:r>
              <a:rPr lang="ru-RU" sz="4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Весы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123" y="928290"/>
            <a:ext cx="11593694" cy="5001419"/>
          </a:xfrm>
        </p:spPr>
        <p:txBody>
          <a:bodyPr/>
          <a:lstStyle/>
          <a:p>
            <a:pPr marL="609600" indent="-609600" eaLnBrk="1" hangingPunct="1">
              <a:spcBef>
                <a:spcPts val="0"/>
              </a:spcBef>
              <a:buFontTx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Аналитические</a:t>
            </a:r>
          </a:p>
          <a:p>
            <a:pPr marL="609600" indent="-609600" eaLnBrk="1" hangingPunct="1">
              <a:spcBef>
                <a:spcPts val="0"/>
              </a:spcBef>
              <a:buFontTx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Лабораторные                                      </a:t>
            </a:r>
          </a:p>
          <a:p>
            <a:pPr marL="609600" indent="-609600" eaLnBrk="1" hangingPunct="1">
              <a:spcBef>
                <a:spcPts val="0"/>
              </a:spcBef>
              <a:buFontTx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Электронные порционные</a:t>
            </a:r>
          </a:p>
          <a:p>
            <a:pPr marL="609600" indent="-609600" eaLnBrk="1" hangingPunct="1">
              <a:spcBef>
                <a:spcPts val="0"/>
              </a:spcBef>
              <a:buFontTx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Счетные</a:t>
            </a:r>
          </a:p>
          <a:p>
            <a:pPr marL="609600" indent="-609600" eaLnBrk="1" hangingPunct="1">
              <a:spcBef>
                <a:spcPts val="0"/>
              </a:spcBef>
              <a:buFontTx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Электронные торговые</a:t>
            </a:r>
          </a:p>
          <a:p>
            <a:pPr marL="609600" indent="-609600" eaLnBrk="1" hangingPunct="1">
              <a:spcBef>
                <a:spcPts val="0"/>
              </a:spcBef>
              <a:buFontTx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Платформенные</a:t>
            </a:r>
          </a:p>
          <a:p>
            <a:pPr marL="609600" indent="-609600" eaLnBrk="1" hangingPunct="1">
              <a:spcBef>
                <a:spcPts val="0"/>
              </a:spcBef>
              <a:buFontTx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Контрольные конвейерные</a:t>
            </a:r>
          </a:p>
          <a:p>
            <a:pPr marL="609600" indent="-609600" eaLnBrk="1" hangingPunct="1">
              <a:spcBef>
                <a:spcPts val="0"/>
              </a:spcBef>
              <a:buFontTx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Микровесы</a:t>
            </a:r>
          </a:p>
          <a:p>
            <a:pPr marL="609600" indent="-609600" eaLnBrk="1" hangingPunct="1">
              <a:spcBef>
                <a:spcPts val="0"/>
              </a:spcBef>
              <a:buFontTx/>
              <a:buAutoNum type="arabicPeriod"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Полумикровесы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 eaLnBrk="1" hangingPunct="1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Аналитические весы последнего поколения производят самотестирование 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самокалибровку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автоматическом режиме при изменениях во внешней среде. </a:t>
            </a:r>
          </a:p>
          <a:p>
            <a:pPr marL="609600" indent="-609600" eaLnBrk="1" hangingPunct="1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Аналитические весы с внешней и внутренней калибровкой.</a:t>
            </a:r>
          </a:p>
          <a:p>
            <a:pPr marL="609600" indent="-609600" eaLnBrk="1" hangingPunct="1"/>
            <a:endParaRPr lang="ru-RU" sz="2800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6285" y="1151790"/>
            <a:ext cx="5772532" cy="3285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91344" y="332656"/>
            <a:ext cx="6696744" cy="6525344"/>
          </a:xfrm>
          <a:solidFill>
            <a:srgbClr val="FFFFCC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Точность взвешивания также зависит от качества </a:t>
            </a:r>
            <a:r>
              <a:rPr lang="ru-RU" sz="3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гирь и разновесов,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(образцовые эталоны массы). </a:t>
            </a:r>
          </a:p>
          <a:p>
            <a:pPr eaLnBrk="1" hangingPunct="1">
              <a:lnSpc>
                <a:spcPct val="80000"/>
              </a:lnSpc>
            </a:pPr>
            <a:r>
              <a:rPr lang="ru-RU" sz="3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Граммовый разновес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имеет форму обычных гирь</a:t>
            </a:r>
          </a:p>
          <a:p>
            <a:pPr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Для удобства </a:t>
            </a:r>
            <a:r>
              <a:rPr lang="ru-RU" sz="3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миллиграммовые гирям имеют различную форму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Гири в 500 и 50 мг - шестиугольные пластинки,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гири в 200 и 20 мг — квадратные, 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гири в 100 и 10 мг — треугольные. Пластинки всех миллиграммовых гирь имеют бортик для захвата пинцетом.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Брать гири руками недопустимо!!! </a:t>
            </a:r>
          </a:p>
        </p:txBody>
      </p:sp>
      <p:pic>
        <p:nvPicPr>
          <p:cNvPr id="45060" name="Picture 4" descr="https://images.ru.prom.st/646380230_w640_h640_raznovesy-do-500g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32104" y="1916832"/>
            <a:ext cx="4824536" cy="374441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456040" y="404664"/>
            <a:ext cx="5544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Набор гирь </a:t>
            </a:r>
          </a:p>
          <a:p>
            <a:pPr algn="ctr"/>
            <a:r>
              <a:rPr lang="ru-RU" sz="3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(разновес)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13-весы_ручные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599" y="1417638"/>
            <a:ext cx="5141177" cy="3811562"/>
          </a:xfrm>
          <a:noFill/>
        </p:spPr>
      </p:pic>
      <p:pic>
        <p:nvPicPr>
          <p:cNvPr id="7" name="Picture 6" descr="14-весы_ручные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0" y="2028615"/>
            <a:ext cx="5486400" cy="4554747"/>
          </a:xfrm>
          <a:noFill/>
        </p:spPr>
      </p:pic>
      <p:sp>
        <p:nvSpPr>
          <p:cNvPr id="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Культура работы с весами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6"/>
          <p:cNvSpPr>
            <a:spLocks noGrp="1"/>
          </p:cNvSpPr>
          <p:nvPr>
            <p:ph sz="half" idx="1"/>
          </p:nvPr>
        </p:nvSpPr>
        <p:spPr>
          <a:xfrm>
            <a:off x="695400" y="1124744"/>
            <a:ext cx="10945216" cy="500142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3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Весы и разновесы</a:t>
            </a:r>
            <a:r>
              <a:rPr lang="ru-RU" sz="36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подлежат обязательной </a:t>
            </a:r>
            <a:r>
              <a:rPr lang="ru-RU" sz="3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поверке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Как правило, межповерочный интервал составляет </a:t>
            </a:r>
            <a:r>
              <a:rPr lang="ru-RU" sz="36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1 год.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При поверке на коромыслах весов и гирях в 1 г и более наносится </a:t>
            </a:r>
            <a:r>
              <a:rPr lang="ru-RU" sz="36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клеймо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с указанием двух последних цифр года поверки.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Аналитические весы и разновесы не клеймят; на них выдают свидетельства установленного образца.</a:t>
            </a:r>
          </a:p>
          <a:p>
            <a:pPr algn="just"/>
            <a:endParaRPr lang="ru-RU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109"/>
            <a:ext cx="10972800" cy="1030627"/>
          </a:xfrm>
        </p:spPr>
        <p:txBody>
          <a:bodyPr/>
          <a:lstStyle/>
          <a:p>
            <a:pPr eaLnBrk="1" hangingPunct="1"/>
            <a:r>
              <a:rPr lang="ru-RU" sz="4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Дозирование по объему (</a:t>
            </a:r>
            <a:r>
              <a:rPr lang="ru-RU" sz="32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ОТМЕРИВАНИЕ</a:t>
            </a:r>
            <a:r>
              <a:rPr lang="ru-RU" sz="4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400" y="1052736"/>
            <a:ext cx="11089232" cy="5544616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None/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«-»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объемный способ дозирования менее точный, чем весовой</a:t>
            </a:r>
          </a:p>
          <a:p>
            <a:pPr marL="533400" indent="-533400" eaLnBrk="1" hangingPunct="1">
              <a:lnSpc>
                <a:spcPct val="9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 точность отмеривания влияют: 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температура жидкости и окружающей среды,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вязкость жидкости, 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смачиваемость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стенок сосуда, 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диаметр измерительного сосуда и сливного отверстия; </a:t>
            </a:r>
          </a:p>
          <a:p>
            <a:pPr marL="533400" indent="-533400" eaLnBrk="1" hangingPunct="1">
              <a:lnSpc>
                <a:spcPct val="90000"/>
              </a:lnSpc>
              <a:buNone/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«+»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меньшие затраты времени, чем при взвешивании, и при соблюдении соответствующих условий достигается требуемая в рецептурной работе точность.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344" y="906681"/>
            <a:ext cx="11809311" cy="5690969"/>
          </a:xfrm>
          <a:noFill/>
        </p:spPr>
        <p:txBody>
          <a:bodyPr/>
          <a:lstStyle/>
          <a:p>
            <a:pPr marL="457200" indent="-457200" algn="just" eaLnBrk="1" hangingPunct="1">
              <a:lnSpc>
                <a:spcPct val="80000"/>
              </a:lnSpc>
            </a:pPr>
            <a:r>
              <a:rPr lang="ru-RU" sz="28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МЕРНЫЕ КОЛБЫ, МЕРНЫЕ ЦИЛИНДРЫ, МЕРНЫЕ ЦИЛИНДРЫ, МЕНЗУРКИ, АПТЕЧНЫЕ ПИПЕТКИ И КАПЛЕМЕРЫ;</a:t>
            </a:r>
          </a:p>
          <a:p>
            <a:pPr marL="838200" lvl="1" indent="-381000" algn="just" eaLnBrk="1" hangingPunct="1">
              <a:lnSpc>
                <a:spcPct val="8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из химически стойкого стекла с точной, отчетливо видимой градуировкой, краны и пробки должны быть хорошо прошлифованы.</a:t>
            </a:r>
          </a:p>
          <a:p>
            <a:pPr marL="457200" indent="-457200" algn="just"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мерные приборы </a:t>
            </a:r>
            <a:r>
              <a:rPr lang="ru-RU" sz="28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калибруются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вливание(только мерные колбы) или выливание(все остальные): </a:t>
            </a:r>
          </a:p>
          <a:p>
            <a:pPr marL="838200" lvl="1" indent="-381000" algn="just" eaLnBrk="1" hangingPunct="1">
              <a:lnSpc>
                <a:spcPct val="80000"/>
              </a:lnSpc>
              <a:buFontTx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прибор должен вмещать номинальный объем жидкостей, т. е. столько миллилитров, сколько указано на приборе. </a:t>
            </a:r>
          </a:p>
          <a:p>
            <a:pPr marL="838200" lvl="1" indent="-381000" algn="just" eaLnBrk="1" hangingPunct="1">
              <a:lnSpc>
                <a:spcPct val="80000"/>
              </a:lnSpc>
              <a:buFontTx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из прибора должен выливаться номинальный объем жидкости.</a:t>
            </a:r>
          </a:p>
          <a:p>
            <a:pPr marL="457200" indent="-457200" algn="just"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Мерные цилиндры и мензурки  - для отмеривания больших количеств жидкости, когда не требуется особой точности, </a:t>
            </a:r>
          </a:p>
          <a:p>
            <a:pPr marL="457200" indent="-457200" algn="just"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мерные колбы используются  при изготовлении растворов для инъекционного введения; </a:t>
            </a:r>
          </a:p>
          <a:p>
            <a:pPr marL="457200" indent="-457200" algn="just"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калиброванные пипетки – для отмеривания составных частей жидких лекарств.</a:t>
            </a:r>
          </a:p>
          <a:p>
            <a:pPr marL="838200" lvl="1" indent="-381000" algn="just" eaLnBrk="1" hangingPunct="1">
              <a:lnSpc>
                <a:spcPct val="80000"/>
              </a:lnSpc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9376" y="260350"/>
            <a:ext cx="1080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Мерные приборы для дозирования по объёму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Дозирование жидких ЛП в условных мерах:</a:t>
            </a:r>
            <a:endParaRPr lang="ru-RU" b="1" dirty="0">
              <a:solidFill>
                <a:srgbClr val="3333CC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609600" y="1600200"/>
            <a:ext cx="11103024" cy="432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ru-RU" b="1" u="sng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Чайная ложка</a:t>
            </a:r>
            <a:r>
              <a:rPr lang="ru-RU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(объем 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 мл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-  5 г воды, 4 г масла, 6 г сиропа, около 1,5 г растительных порошков, около 2,5 г сложных порошков, </a:t>
            </a:r>
          </a:p>
          <a:p>
            <a:pPr>
              <a:buFontTx/>
              <a:buChar char="•"/>
            </a:pPr>
            <a:r>
              <a:rPr lang="ru-RU" b="1" u="sng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Десертная ложка</a:t>
            </a:r>
            <a:r>
              <a:rPr lang="ru-RU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(объем 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10 мл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- 10 г воды, 9 г масла, 13 г сиропа,</a:t>
            </a:r>
          </a:p>
          <a:p>
            <a:pPr>
              <a:buFontTx/>
              <a:buChar char="•"/>
            </a:pPr>
            <a:r>
              <a:rPr lang="ru-RU" b="1" u="sng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Столовая ложка</a:t>
            </a:r>
            <a:r>
              <a:rPr lang="ru-RU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(объем 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15 мл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- 15 г воды, 12 г масла, 20 г сиропа, около 7,5 г сложных порошков.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263352" y="1196752"/>
            <a:ext cx="11809312" cy="5363726"/>
          </a:xfrm>
          <a:noFill/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При отмеривании жидкостей все мерные приборы должны находиться в строго вертикальном положении, а уровень жидкости в них в момент определения объема — </a:t>
            </a:r>
            <a:r>
              <a:rPr lang="ru-RU" sz="3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уровне глаза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3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бесцветных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жидкостей уровень устанавливают по </a:t>
            </a:r>
            <a:r>
              <a:rPr lang="ru-RU" sz="3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нижнему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мениску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3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окрашенных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— по </a:t>
            </a:r>
            <a:r>
              <a:rPr lang="ru-RU" sz="3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верхнему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мениску.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Перед употреблением мерные приборы должны быть </a:t>
            </a:r>
            <a:r>
              <a:rPr lang="ru-RU" sz="3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хорошо вымыты и ополоснуты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на их внутренней поверхности не должно быть следов жира, чтобы жидкость вытекала равномерно, не оставляя капель на стенках.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Мерные приборы, как и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весоизмерительные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должны представляться на </a:t>
            </a:r>
            <a:r>
              <a:rPr lang="ru-RU" sz="3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поверку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в соответствии с положением о ведомственном надзоре за мерами и измерительными приборами.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1197" y="297522"/>
            <a:ext cx="70065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Правила дозирования по объёму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pPr eaLnBrk="1" hangingPunct="1"/>
            <a:r>
              <a:rPr lang="ru-RU" sz="4000" b="1" dirty="0">
                <a:solidFill>
                  <a:srgbClr val="3333CC"/>
                </a:solidFill>
                <a:latin typeface="Times New Roman" pitchFamily="18" charset="0"/>
              </a:rPr>
              <a:t> Мерные цилиндры</a:t>
            </a:r>
            <a:endParaRPr lang="en-US" sz="4000" b="1" dirty="0">
              <a:solidFill>
                <a:srgbClr val="3333CC"/>
              </a:solidFill>
              <a:latin typeface="Times New Roman" pitchFamily="18" charset="0"/>
            </a:endParaRPr>
          </a:p>
        </p:txBody>
      </p:sp>
      <p:sp>
        <p:nvSpPr>
          <p:cNvPr id="2253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07368" y="1417638"/>
            <a:ext cx="5687045" cy="489108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стеклянные толстостенные сосуды с нанесенными на наружной стенке делениями, указывающими объем в миллилитрах.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t-EE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Бывают разной   емкости: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от 5-10 мл до 1 л</a:t>
            </a:r>
          </a:p>
          <a:p>
            <a:pPr algn="just" eaLnBrk="1" hangingPunct="1">
              <a:lnSpc>
                <a:spcPct val="90000"/>
              </a:lnSpc>
            </a:pPr>
            <a:endParaRPr lang="en-US" dirty="0"/>
          </a:p>
        </p:txBody>
      </p:sp>
      <p:pic>
        <p:nvPicPr>
          <p:cNvPr id="22532" name="Picture 7" descr="icon_2301_view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593" r="18925"/>
          <a:stretch>
            <a:fillRect/>
          </a:stretch>
        </p:blipFill>
        <p:spPr bwMode="auto">
          <a:xfrm>
            <a:off x="6567331" y="1084811"/>
            <a:ext cx="5040560" cy="5556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F145180-596B-41FB-A90C-BE5610B9D93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4978896" cy="1143000"/>
          </a:xfrm>
        </p:spPr>
        <p:txBody>
          <a:bodyPr/>
          <a:lstStyle/>
          <a:p>
            <a:pPr eaLnBrk="1" hangingPunct="1"/>
            <a:r>
              <a:rPr lang="ru-RU" sz="4000" b="1" dirty="0">
                <a:solidFill>
                  <a:srgbClr val="3333CC"/>
                </a:solidFill>
                <a:latin typeface="Times New Roman" pitchFamily="18" charset="0"/>
              </a:rPr>
              <a:t>Пипетки</a:t>
            </a:r>
            <a:endParaRPr lang="en-US" sz="4000" b="1" dirty="0">
              <a:solidFill>
                <a:srgbClr val="3333CC"/>
              </a:solidFill>
              <a:latin typeface="Times New Roman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7368" y="1412305"/>
            <a:ext cx="6048672" cy="3988844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служат для точного отмеривания определенного объема жидкости</a:t>
            </a:r>
          </a:p>
          <a:p>
            <a:pPr algn="just" eaLnBrk="1" hangingPunct="1">
              <a:buFontTx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Пипетки бывают:</a:t>
            </a:r>
          </a:p>
          <a:p>
            <a:pPr lvl="1" algn="just" eaLnBrk="1" hangingPunct="1">
              <a:buFont typeface="Arial" pitchFamily="34" charset="0"/>
              <a:buChar char="•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простые (пипетки Мора) </a:t>
            </a:r>
          </a:p>
          <a:p>
            <a:pPr lvl="1" algn="just" eaLnBrk="1" hangingPunct="1">
              <a:buFont typeface="Arial" pitchFamily="34" charset="0"/>
              <a:buChar char="•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градуированные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6" name="Picture 6" descr="1316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6272" y="849771"/>
            <a:ext cx="17272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7" descr="icon_2300_view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352" r="33203"/>
          <a:stretch>
            <a:fillRect/>
          </a:stretch>
        </p:blipFill>
        <p:spPr bwMode="auto">
          <a:xfrm>
            <a:off x="9095060" y="530129"/>
            <a:ext cx="2844800" cy="550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8" descr="images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60096" y="3456462"/>
            <a:ext cx="1482725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407368" y="5661249"/>
            <a:ext cx="1144927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sz="3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Для наполнения пипеток используют резиновые груши и насосы</a:t>
            </a:r>
          </a:p>
        </p:txBody>
      </p:sp>
      <p:sp>
        <p:nvSpPr>
          <p:cNvPr id="23560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BA2066-D3B4-4F4B-9444-8D139B7855C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71364" y="260648"/>
            <a:ext cx="11449272" cy="6047383"/>
          </a:xfrm>
          <a:noFill/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None/>
            </a:pPr>
            <a:r>
              <a:rPr lang="ru-RU" sz="3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Малые дозы (до 1 г) жидкостей отмеривают каплями: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ЛП могут назначаться каплями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на ручных весах неудобно, а на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тарирных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неточно взвешивать малые количества жидкостей 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значительные ошибки при отмеривании малых объемов аптечными пипетками </a:t>
            </a:r>
          </a:p>
          <a:p>
            <a:pPr marL="533400" indent="-533400" eaLnBrk="1" hangingPunct="1">
              <a:lnSpc>
                <a:spcPct val="80000"/>
              </a:lnSpc>
            </a:pP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 marL="533400" indent="-533400" eaLnBrk="1" hangingPunct="1">
              <a:lnSpc>
                <a:spcPct val="80000"/>
              </a:lnSpc>
              <a:buNone/>
            </a:pPr>
            <a:r>
              <a:rPr lang="ru-RU" sz="3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Объем и масса капель зависят от: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природы жидкости ;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величины, формы и положения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каплеобразующей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поверхности,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температуры, 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скорости образования капель и  высоты их падения,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величины поверхностного натяжения жидкости и ее плотности,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степени смачивания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каплеобразующей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поверхности и т. д.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7348" y="869598"/>
            <a:ext cx="11737304" cy="5090624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Для исключения влияния внешних факторов и стандартизации величины капель применяются нормальные (стандартные) 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каплемеры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дающие в стандартных условиях стандартные (нормальные) капли, величина которых зависит только от природы жидкости.</a:t>
            </a:r>
          </a:p>
          <a:p>
            <a:pPr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ГФ принят нормальный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каплемер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– пипетка</a:t>
            </a:r>
          </a:p>
          <a:p>
            <a:pPr lvl="1">
              <a:lnSpc>
                <a:spcPct val="80000"/>
              </a:lnSpc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каплеобразующая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поверхность – кольцо </a:t>
            </a:r>
          </a:p>
          <a:p>
            <a:pPr lvl="2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наружный диаметр 3 мм и внутренний 0,6 мм. </a:t>
            </a:r>
          </a:p>
          <a:p>
            <a:pPr lvl="1">
              <a:lnSpc>
                <a:spcPct val="8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масса капли воды очищенной при 20°С   0,05 г </a:t>
            </a:r>
          </a:p>
          <a:p>
            <a:pPr lvl="1">
              <a:lnSpc>
                <a:spcPct val="8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Водные растворы спирта содержат в 1 г: 40% спирт—47 капель, 95% — 65 капель, этиловый эфир — 87 капель.  </a:t>
            </a:r>
          </a:p>
          <a:p>
            <a:pPr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 отсутствии стандартного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каплемера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можно использовать пипетку, откалиброванную по соответствующей жидкости путем пятикратного взвешивания 20 капель жидкости.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3079" y="160338"/>
            <a:ext cx="2605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Каплемеры</a:t>
            </a:r>
          </a:p>
        </p:txBody>
      </p:sp>
      <p:sp>
        <p:nvSpPr>
          <p:cNvPr id="27650" name="AutoShape 2" descr="https://studfile.net/html/2706/726/html_VPpc3w4mHM.JHZf/img-N776rn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https://studfile.net/html/2706/726/html_VPpc3w4mHM.JHZf/img-N776rn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4" name="AutoShape 6" descr="https://topref.ru/main/images/100042/3bea6584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5" name="Picture 7" descr="C:\Users\Mama\Desktop\Каплемер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6040" y="5605090"/>
            <a:ext cx="5060454" cy="12529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360" y="1628800"/>
            <a:ext cx="11737304" cy="48958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 1912 г – первое применение бюреток в аптечной работе;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 1920 г – разработаны прототипы современных аптечных бюреток и пипеток;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 1952 г -  Центральным аптечным научно-исследовательским институтом (ныне научно-исследовательский институт фармации, НИИФ) разработана унифицированная конструкция аптечных бюреток (объемная градуировка в миллилитрах и пришлифованный стеклянный кран, обеспечивающий постоянное положение уровня жидкости, соответствующего нулевому делению шкалы).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 1957 г – в конструкции применен двухходовой кран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 1962 г - ЦАНИИ  разработана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бюреточная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установка на 16 бюреток с ручным приводом </a:t>
            </a:r>
          </a:p>
        </p:txBody>
      </p:sp>
      <p:sp>
        <p:nvSpPr>
          <p:cNvPr id="26627" name="Rectangle 4"/>
          <p:cNvSpPr>
            <a:spLocks noGrp="1" noChangeArrowheads="1"/>
          </p:cNvSpPr>
          <p:nvPr>
            <p:ph type="title"/>
          </p:nvPr>
        </p:nvSpPr>
        <p:spPr>
          <a:xfrm>
            <a:off x="335360" y="274638"/>
            <a:ext cx="11521280" cy="1210146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200" b="1" dirty="0" err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Бюреточная</a:t>
            </a:r>
            <a:r>
              <a:rPr lang="ru-RU" sz="32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система - комплекс концентрированных растворов ЛВ и специальных бюреток и пипеток для их отмеривания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5342384" cy="778098"/>
          </a:xfrm>
        </p:spPr>
        <p:txBody>
          <a:bodyPr/>
          <a:lstStyle/>
          <a:p>
            <a:pPr eaLnBrk="1" hangingPunct="1"/>
            <a:r>
              <a:rPr lang="ru-RU" sz="4000" b="1" dirty="0">
                <a:solidFill>
                  <a:srgbClr val="3333CC"/>
                </a:solidFill>
                <a:latin typeface="Times New Roman" pitchFamily="18" charset="0"/>
              </a:rPr>
              <a:t>Бюретки</a:t>
            </a:r>
            <a:endParaRPr lang="en-US" sz="4000" b="1" dirty="0">
              <a:solidFill>
                <a:srgbClr val="3333CC"/>
              </a:solidFill>
              <a:latin typeface="Times New Roman" pitchFamily="18" charset="0"/>
            </a:endParaRPr>
          </a:p>
        </p:txBody>
      </p:sp>
      <p:pic>
        <p:nvPicPr>
          <p:cNvPr id="175112" name="Picture 8" descr="labtex_burette_with_cock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91175" y="666465"/>
            <a:ext cx="2019274" cy="6055009"/>
          </a:xfrm>
          <a:noFill/>
        </p:spPr>
      </p:pic>
      <p:pic>
        <p:nvPicPr>
          <p:cNvPr id="175113" name="Picture 9" descr="MesszylinderAblese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4026" y="3640759"/>
            <a:ext cx="460851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6" descr="index"/>
          <p:cNvPicPr>
            <a:picLocks noChangeAspect="1" noChangeArrowheads="1"/>
          </p:cNvPicPr>
          <p:nvPr/>
        </p:nvPicPr>
        <p:blipFill>
          <a:blip r:embed="rId4" cstate="print"/>
          <a:srcRect l="19254" r="20946"/>
          <a:stretch>
            <a:fillRect/>
          </a:stretch>
        </p:blipFill>
        <p:spPr bwMode="auto">
          <a:xfrm>
            <a:off x="9249047" y="373740"/>
            <a:ext cx="1699320" cy="2513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Rectangle 8"/>
          <p:cNvSpPr>
            <a:spLocks noChangeArrowheads="1"/>
          </p:cNvSpPr>
          <p:nvPr/>
        </p:nvSpPr>
        <p:spPr bwMode="auto">
          <a:xfrm>
            <a:off x="407368" y="1413063"/>
            <a:ext cx="503991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применяют</a:t>
            </a:r>
          </a:p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для титрования, измерения точных объемов жидкости</a:t>
            </a:r>
          </a:p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Бывают </a:t>
            </a:r>
          </a:p>
          <a:p>
            <a:pPr lvl="1" algn="just">
              <a:buFontTx/>
              <a:buChar char="•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  краном</a:t>
            </a:r>
          </a:p>
          <a:p>
            <a:pPr lvl="1" algn="just">
              <a:buFontTx/>
              <a:buChar char="•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 зажимом Мора</a:t>
            </a:r>
          </a:p>
          <a:p>
            <a:pPr lvl="1" algn="just">
              <a:buFontTx/>
              <a:buChar char="•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 бусиной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D079B4E-EC22-4AA6-A08E-44B065E2672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5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75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8"/>
          <p:cNvSpPr>
            <a:spLocks noGrp="1" noChangeArrowheads="1"/>
          </p:cNvSpPr>
          <p:nvPr>
            <p:ph type="title"/>
          </p:nvPr>
        </p:nvSpPr>
        <p:spPr>
          <a:xfrm>
            <a:off x="1919536" y="13727"/>
            <a:ext cx="8229600" cy="850106"/>
          </a:xfrm>
        </p:spPr>
        <p:txBody>
          <a:bodyPr/>
          <a:lstStyle/>
          <a:p>
            <a:pPr eaLnBrk="1" hangingPunct="1"/>
            <a:r>
              <a:rPr lang="ru-RU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Аптечные бюретки</a:t>
            </a:r>
          </a:p>
        </p:txBody>
      </p:sp>
      <p:pic>
        <p:nvPicPr>
          <p:cNvPr id="28675" name="Picture 4" descr="07-бюретк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87488" y="863833"/>
            <a:ext cx="3240360" cy="4031654"/>
          </a:xfrm>
          <a:noFill/>
        </p:spPr>
      </p:pic>
      <p:pic>
        <p:nvPicPr>
          <p:cNvPr id="28676" name="Picture 7" descr="08-бюретка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600056" y="868397"/>
            <a:ext cx="3240360" cy="4032226"/>
          </a:xfrm>
          <a:noFill/>
        </p:spPr>
      </p:pic>
      <p:sp>
        <p:nvSpPr>
          <p:cNvPr id="7" name="TextBox 6"/>
          <p:cNvSpPr txBox="1"/>
          <p:nvPr/>
        </p:nvSpPr>
        <p:spPr>
          <a:xfrm>
            <a:off x="263352" y="5081662"/>
            <a:ext cx="116652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Вместимость бюреток 10, 25, 60, 100, 200 мл. </a:t>
            </a:r>
          </a:p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Все бюретки, независимо от вместимости, имеют одинаковую длину, что позволяет располагать их на вертушках-штативах, чтобы середина шкалы бюреток находилась на уровне глаз ассистента, работающего сидя.</a:t>
            </a:r>
            <a:endParaRPr lang="ru-RU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119336" y="980001"/>
            <a:ext cx="11737303" cy="5085184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Концентрированные растворы ЛВ 1:2, 1:5, 1:10, 1:20,1:25, 1:50, (удобны для вычисления количеств ЛВ) </a:t>
            </a:r>
          </a:p>
          <a:p>
            <a:pPr eaLnBrk="1" hangingPunct="1">
              <a:spcBef>
                <a:spcPts val="0"/>
              </a:spcBef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Другие жидкие ингредиенты ЛП :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настойки, жидкие экстракты, настои и отвары, ароматные воды и др.  </a:t>
            </a:r>
          </a:p>
          <a:p>
            <a:pPr eaLnBrk="1" hangingPunct="1">
              <a:spcBef>
                <a:spcPts val="0"/>
              </a:spcBef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Ассортимент КР зависит от специфики производственной деятельности аптеки.</a:t>
            </a:r>
          </a:p>
          <a:p>
            <a:pPr eaLnBrk="1" hangingPunct="1">
              <a:spcBef>
                <a:spcPts val="0"/>
              </a:spcBef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Сроки хранения КР определяются устойчивостью растворенного вещества и приведены в  НД, при изменении (окраска, осадок, опалесценция и т. п.) не используют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ru-RU" sz="2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«+»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увеличение производительности труда при приготовлении жидких ЛП;</a:t>
            </a:r>
          </a:p>
          <a:p>
            <a:pPr lvl="1" eaLnBrk="1" hangingPunct="1">
              <a:spcBef>
                <a:spcPts val="0"/>
              </a:spcBef>
              <a:buFontTx/>
              <a:buAutoNum type="arabicPeriod"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замена взвешивания ингредиентов лекарства отмериванием в 3-4 раза сокращает необходимое для приготовления жидких лекарств время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Повышение качества (чистота, стандартность) жидких лекарств; 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Облегчение и упрощение аналитической проверки изготовленных ЛП;</a:t>
            </a:r>
          </a:p>
          <a:p>
            <a:pPr eaLnBrk="1" hangingPunct="1">
              <a:spcBef>
                <a:spcPts val="0"/>
              </a:spcBef>
            </a:pPr>
            <a:endParaRPr lang="ru-RU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3575720" y="146484"/>
            <a:ext cx="5530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Бюретками отмеривают :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939800"/>
          </a:xfrm>
        </p:spPr>
        <p:txBody>
          <a:bodyPr/>
          <a:lstStyle/>
          <a:p>
            <a:pPr eaLnBrk="1" hangingPunct="1"/>
            <a:r>
              <a:rPr lang="ru-RU" dirty="0">
                <a:solidFill>
                  <a:srgbClr val="3333CC"/>
                </a:solidFill>
              </a:rPr>
              <a:t> </a:t>
            </a:r>
            <a:r>
              <a:rPr lang="ru-RU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Дозирующие устройства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1384" y="1484784"/>
            <a:ext cx="11233248" cy="5040560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Дозирование изготовленных в аптеке лекарственных препаратов, в частности порошков представляет собой трудоемкий процесс, особенно в МБА и аптеках ЛПУ.</a:t>
            </a:r>
          </a:p>
          <a:p>
            <a:pPr marL="457200" indent="-457200" eaLnBrk="1" hangingPunct="1">
              <a:lnSpc>
                <a:spcPct val="80000"/>
              </a:lnSpc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промышленности дозирование осуществляется в основном по объему:</a:t>
            </a:r>
          </a:p>
          <a:p>
            <a:pPr marL="457200" indent="-457200" algn="just"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матричное гнездо – таблетки</a:t>
            </a:r>
          </a:p>
          <a:p>
            <a:pPr marL="457200" indent="-457200"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контурная ПВХ ячейка – суппозитории</a:t>
            </a:r>
          </a:p>
          <a:p>
            <a:pPr marL="457200" indent="-457200"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оболочки капсул, флаконы для рассыпки - сыпучие порошкообразные и гранулированные, жидкие, пастообразные </a:t>
            </a:r>
          </a:p>
          <a:p>
            <a:pPr marL="457200" indent="-457200"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тубы и банки  - мази</a:t>
            </a:r>
          </a:p>
          <a:p>
            <a:pPr marL="457200" indent="-457200"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флаконы – все жидкие формы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DFBDD352-8575-42A7-9016-62E704BC6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922114"/>
          </a:xfrm>
        </p:spPr>
        <p:txBody>
          <a:bodyPr/>
          <a:lstStyle/>
          <a:p>
            <a:pPr eaLnBrk="1" hangingPunct="1"/>
            <a:r>
              <a:rPr lang="ru-RU" sz="4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Аппараты для фасовки порошков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8579DDE3-D51C-4D11-8A12-91B4334AC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376" y="1412776"/>
            <a:ext cx="112332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Tx/>
              <a:buChar char="•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развешивание порошков на ручных весах -  трудоемкая операция, требующая определенных навыков, особенно при дозировании значительных количеств порошков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F484CDCA-8C96-4BA7-AF17-943263D6A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3717033"/>
            <a:ext cx="11089231" cy="1963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Дозаторы для сыпучих материалов (объемный принцип):</a:t>
            </a:r>
          </a:p>
          <a:p>
            <a:pPr>
              <a:spcBef>
                <a:spcPts val="0"/>
              </a:spcBef>
              <a:buFontTx/>
              <a:buChar char="•"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Шнековые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Tx/>
              <a:buChar char="•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Поршневые (Вакуумные) </a:t>
            </a:r>
          </a:p>
          <a:p>
            <a:pPr>
              <a:spcBef>
                <a:spcPts val="0"/>
              </a:spcBef>
              <a:buFontTx/>
              <a:buChar char="•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«+» высокая производительность, достаточная точность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561975"/>
          </a:xfrm>
        </p:spPr>
        <p:txBody>
          <a:bodyPr/>
          <a:lstStyle/>
          <a:p>
            <a:pPr eaLnBrk="1" hangingPunct="1"/>
            <a:r>
              <a:rPr lang="ru-RU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Аппараты для фасовки порошков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9880" y="1484784"/>
            <a:ext cx="8280920" cy="2808312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Порошки дозируют (разделяют на отдельные дозы)  по массе и объемным способом.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Дозирование лекарственных порошков независимо от способа должно быть точным.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абсолютно точное дозирование порошков  невозможно: при ручном и при автоматическом дозировании всегда существуют отклонения в отмеренной дозе.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чем больше отдельная доза, тем с большей точностью она может быть отмерена (по массе или объему).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обычно масса разделенных порошков 0,3 - 0,5 г.</a:t>
            </a:r>
          </a:p>
        </p:txBody>
      </p:sp>
    </p:spTree>
    <p:extLst>
      <p:ext uri="{BB962C8B-B14F-4D97-AF65-F5344CB8AC3E}">
        <p14:creationId xmlns:p14="http://schemas.microsoft.com/office/powerpoint/2010/main" val="18782251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52400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6420310"/>
              </p:ext>
            </p:extLst>
          </p:nvPr>
        </p:nvGraphicFramePr>
        <p:xfrm>
          <a:off x="263352" y="539462"/>
          <a:ext cx="4824536" cy="3890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Рисунок" r:id="rId4" imgW="533400" imgH="505968" progId="Word.Picture.8">
                  <p:embed/>
                </p:oleObj>
              </mc:Choice>
              <mc:Fallback>
                <p:oleObj name="Рисунок" r:id="rId4" imgW="533400" imgH="505968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352" y="539462"/>
                        <a:ext cx="4824536" cy="389075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2207567" y="5445224"/>
            <a:ext cx="9070537" cy="1152128"/>
          </a:xfrm>
          <a:noFill/>
        </p:spPr>
      </p:pic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4235068" y="151815"/>
            <a:ext cx="7056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32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Дозатор ДП-2 (по массе) </a:t>
            </a:r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839416" y="4711587"/>
            <a:ext cx="105131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3200" dirty="0">
                <a:solidFill>
                  <a:srgbClr val="3333CC"/>
                </a:solidFill>
              </a:rPr>
              <a:t> </a:t>
            </a:r>
            <a:r>
              <a:rPr lang="ru-RU" sz="32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Прибор ТК-3 для фасовки порошков (по объему) </a:t>
            </a:r>
          </a:p>
        </p:txBody>
      </p:sp>
      <p:sp>
        <p:nvSpPr>
          <p:cNvPr id="3079" name="Rectangle 11"/>
          <p:cNvSpPr>
            <a:spLocks noChangeArrowheads="1"/>
          </p:cNvSpPr>
          <p:nvPr/>
        </p:nvSpPr>
        <p:spPr bwMode="auto">
          <a:xfrm>
            <a:off x="5591945" y="980729"/>
            <a:ext cx="464418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Для ускорения серийной расфасовки в ЦНИИФ сконструирован дозатор порошков ДП-2. </a:t>
            </a:r>
          </a:p>
          <a:p>
            <a:pPr>
              <a:buFontTx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дозатор по точности и скорости дозирования в 5 раз превосходит все способы ручного дозирования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9416" y="274639"/>
            <a:ext cx="11017224" cy="922337"/>
          </a:xfrm>
        </p:spPr>
        <p:txBody>
          <a:bodyPr/>
          <a:lstStyle/>
          <a:p>
            <a:pPr eaLnBrk="1" hangingPunct="1"/>
            <a:r>
              <a:rPr lang="ru-RU" sz="3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Аппараты для фасовки жидких лекарственных форм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7368" y="1916832"/>
            <a:ext cx="11593288" cy="3024336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Дозирование (фасовку) жидких лекарств в аптеках производят с помощью различных аппаратов, для  повышения производительности труда.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Выпускается несколько конструкций таких аппаратов: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Поршневые (типа шприца)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 принципу сообщающихся сосудов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9416" y="274639"/>
            <a:ext cx="10657184" cy="922337"/>
          </a:xfrm>
        </p:spPr>
        <p:txBody>
          <a:bodyPr/>
          <a:lstStyle/>
          <a:p>
            <a:pPr eaLnBrk="1" hangingPunct="1"/>
            <a:r>
              <a:rPr lang="ru-RU" sz="3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Аппараты для фасовки жидких лекарственных форм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335360" y="1556792"/>
            <a:ext cx="1144927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3200" u="sng" dirty="0">
                <a:latin typeface="Times New Roman" pitchFamily="18" charset="0"/>
                <a:cs typeface="Times New Roman" pitchFamily="18" charset="0"/>
              </a:rPr>
              <a:t>Бутылочные дозаторы 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   Для работы с органическими растворителями, за исключением фторводородной кислоты. Объемы от 0,5 до 100 мл. 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3200" u="sng" dirty="0">
                <a:latin typeface="Times New Roman" pitchFamily="18" charset="0"/>
                <a:cs typeface="Times New Roman" pitchFamily="18" charset="0"/>
              </a:rPr>
              <a:t>Пипеточные дозаторы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   С аккумуляторным приводом, механический, от сети, от 0,5 до 100 мл.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3200" u="sng" dirty="0">
                <a:latin typeface="Times New Roman" pitchFamily="18" charset="0"/>
                <a:cs typeface="Times New Roman" pitchFamily="18" charset="0"/>
              </a:rPr>
              <a:t>Автоматические пипетки: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механические одноканальные фиксированного объема, переменного объема, электронные дозаторы. 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892459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1844824"/>
            <a:ext cx="8229600" cy="1296145"/>
          </a:xfrm>
        </p:spPr>
        <p:txBody>
          <a:bodyPr/>
          <a:lstStyle/>
          <a:p>
            <a:pPr algn="ctr">
              <a:buNone/>
            </a:pPr>
            <a:r>
              <a:rPr lang="ru-RU" sz="72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Благодарю за внимание!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0" y="1052737"/>
            <a:ext cx="11449272" cy="507342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Гроссман В.А. Технология изготовления лекарственных форм: учебник для студентов учреждений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сред.проф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образования, обучающихся по специальности 33.02.01. «Фармация». – Москва: ГЭОТАР-Медиа, 2018. – 336 с.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Краснюк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И.И. Фармацевтическая технология: учебник для студентов учреждений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сред.проф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образования / И.И.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Краснюк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Г.В. Михайлова, Л.И.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Мурадова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– Москва: ГЭОТАР-Медиа, 2021. – 560 с..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Коноплева, Е. В.  Фармакология: учебник и практикум для среднего профессионального образования / Е. В. Коноплева. – 2-е изд.,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испр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 доп. – Москва: Издательство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2022. – 433 с. – (Профессиональное образование). – ISBN 978-5-534-12313-5. – Текст: электронный // Образовательная платформа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[сайт]. – URL: https://urait.ru/bcode/489796 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Полковникова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Ю. А. Технология изготовления и производства лекарственных препаратов: учебное пособие / Ю. А.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Полковникова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С. И.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Провоторова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— 3-е изд., стер. — Санкт-Петербург: Лань, 2020. — 240 с. — ISBN 978-5-8114-5604-8. — Текст: электронный // Лань: электронно-библиотечная система. — URL: </a:t>
            </a:r>
            <a:r>
              <a:rPr lang="ru-RU" sz="20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https://e.lanbook.com/book/143134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1450</TotalTime>
  <Words>2775</Words>
  <Application>Microsoft Office PowerPoint</Application>
  <PresentationFormat>Широкоэкранный</PresentationFormat>
  <Paragraphs>298</Paragraphs>
  <Slides>37</Slides>
  <Notes>18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2" baseType="lpstr">
      <vt:lpstr>Arial</vt:lpstr>
      <vt:lpstr>Times New Roman</vt:lpstr>
      <vt:lpstr>Wingdings</vt:lpstr>
      <vt:lpstr>Оформление по умолчанию</vt:lpstr>
      <vt:lpstr>Рисунок</vt:lpstr>
      <vt:lpstr>Дозирование в фармацевтической технологии</vt:lpstr>
      <vt:lpstr>Пояснительная записка</vt:lpstr>
      <vt:lpstr>План</vt:lpstr>
      <vt:lpstr>Презентация PowerPoint</vt:lpstr>
      <vt:lpstr>Презентация PowerPoint</vt:lpstr>
      <vt:lpstr>Дозирование по массе (ВЗВЕШИВАНИЕ)</vt:lpstr>
      <vt:lpstr>Весы ручные </vt:lpstr>
      <vt:lpstr>Правила взвешивания на ручных весах</vt:lpstr>
      <vt:lpstr>Презентация PowerPoint</vt:lpstr>
      <vt:lpstr>Весы Мора (тарирные)</vt:lpstr>
      <vt:lpstr>Весы электронные </vt:lpstr>
      <vt:lpstr>Основные метрологические характеристики  ручных весов</vt:lpstr>
      <vt:lpstr>Презентация PowerPoint</vt:lpstr>
      <vt:lpstr>Весы</vt:lpstr>
      <vt:lpstr>Презентация PowerPoint</vt:lpstr>
      <vt:lpstr>Культура работы с весами</vt:lpstr>
      <vt:lpstr>Презентация PowerPoint</vt:lpstr>
      <vt:lpstr>Дозирование по объему (ОТМЕРИВАНИЕ) </vt:lpstr>
      <vt:lpstr>Презентация PowerPoint</vt:lpstr>
      <vt:lpstr>Дозирование жидких ЛП в условных мерах:</vt:lpstr>
      <vt:lpstr>Презентация PowerPoint</vt:lpstr>
      <vt:lpstr> Мерные цилиндры</vt:lpstr>
      <vt:lpstr>Пипетки</vt:lpstr>
      <vt:lpstr>Презентация PowerPoint</vt:lpstr>
      <vt:lpstr>Презентация PowerPoint</vt:lpstr>
      <vt:lpstr>Бюреточная система - комплекс концентрированных растворов ЛВ и специальных бюреток и пипеток для их отмеривания </vt:lpstr>
      <vt:lpstr>Бюретки</vt:lpstr>
      <vt:lpstr>Аптечные бюретки</vt:lpstr>
      <vt:lpstr>Презентация PowerPoint</vt:lpstr>
      <vt:lpstr> Дозирующие устройства</vt:lpstr>
      <vt:lpstr>Аппараты для фасовки порошков</vt:lpstr>
      <vt:lpstr>Аппараты для фасовки порошков</vt:lpstr>
      <vt:lpstr>Презентация PowerPoint</vt:lpstr>
      <vt:lpstr>Аппараты для фасовки жидких лекарственных форм</vt:lpstr>
      <vt:lpstr>Аппараты для фасовки жидких лекарственных форм</vt:lpstr>
      <vt:lpstr>Презентация PowerPoint</vt:lpstr>
      <vt:lpstr>Список литературы</vt:lpstr>
    </vt:vector>
  </TitlesOfParts>
  <Company>ОФ и БМТ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Дозирование в фармацевтической технологии</dc:title>
  <dc:creator>Свинка</dc:creator>
  <cp:lastModifiedBy>1</cp:lastModifiedBy>
  <cp:revision>65</cp:revision>
  <dcterms:created xsi:type="dcterms:W3CDTF">2005-01-17T14:05:26Z</dcterms:created>
  <dcterms:modified xsi:type="dcterms:W3CDTF">2024-07-05T04:52:46Z</dcterms:modified>
</cp:coreProperties>
</file>