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6" r:id="rId9"/>
    <p:sldId id="287" r:id="rId10"/>
    <p:sldId id="273" r:id="rId11"/>
    <p:sldId id="274" r:id="rId12"/>
    <p:sldId id="275" r:id="rId13"/>
    <p:sldId id="277" r:id="rId14"/>
    <p:sldId id="278" r:id="rId15"/>
    <p:sldId id="279" r:id="rId16"/>
    <p:sldId id="280" r:id="rId17"/>
    <p:sldId id="283" r:id="rId18"/>
    <p:sldId id="281" r:id="rId19"/>
    <p:sldId id="282" r:id="rId20"/>
    <p:sldId id="284" r:id="rId21"/>
    <p:sldId id="288" r:id="rId22"/>
    <p:sldId id="285" r:id="rId23"/>
    <p:sldId id="286" r:id="rId24"/>
    <p:sldId id="289" r:id="rId25"/>
    <p:sldId id="290" r:id="rId26"/>
    <p:sldId id="291" r:id="rId27"/>
    <p:sldId id="292" r:id="rId28"/>
    <p:sldId id="294" r:id="rId29"/>
    <p:sldId id="295" r:id="rId30"/>
    <p:sldId id="296" r:id="rId31"/>
    <p:sldId id="297" r:id="rId32"/>
    <p:sldId id="300" r:id="rId33"/>
    <p:sldId id="298" r:id="rId34"/>
    <p:sldId id="299" r:id="rId35"/>
    <p:sldId id="312" r:id="rId36"/>
    <p:sldId id="303" r:id="rId37"/>
    <p:sldId id="326" r:id="rId38"/>
    <p:sldId id="328" r:id="rId39"/>
    <p:sldId id="327" r:id="rId40"/>
    <p:sldId id="305" r:id="rId41"/>
    <p:sldId id="306" r:id="rId42"/>
    <p:sldId id="307" r:id="rId43"/>
    <p:sldId id="308" r:id="rId44"/>
    <p:sldId id="310" r:id="rId45"/>
    <p:sldId id="311" r:id="rId46"/>
    <p:sldId id="314" r:id="rId47"/>
    <p:sldId id="315" r:id="rId48"/>
    <p:sldId id="324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</p:sldIdLst>
  <p:sldSz cx="9144000" cy="6858000" type="screen4x3"/>
  <p:notesSz cx="6858000" cy="9144000"/>
  <p:custDataLst>
    <p:tags r:id="rId5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A83"/>
    <a:srgbClr val="1F08C6"/>
    <a:srgbClr val="1508C4"/>
    <a:srgbClr val="002E8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B4DA6-D526-4718-88DE-56577490007F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2BCD6-C583-4A56-86EC-4380C69A8E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669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BCD6-C583-4A56-86EC-4380C69A8E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477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audio" Target="../media/audio11.wav"/><Relationship Id="rId5" Type="http://schemas.openxmlformats.org/officeDocument/2006/relationships/hyperlink" Target="http://sun-shine-kz.ucoz.ru/" TargetMode="External"/><Relationship Id="rId4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Relationship Id="rId6" Type="http://schemas.openxmlformats.org/officeDocument/2006/relationships/audio" Target="../media/audio31.wav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3" cstate="print">
            <a:lum/>
          </a:blip>
          <a:srcRect/>
          <a:stretch>
            <a:fillRect l="-9000" r="-1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529" y="47144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7534" y="49639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613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2022" y="3356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18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9453" y="822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1462" y="4254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7896" y="1886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9693" y="822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85" y="112479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5731" y="8919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5712" y="9604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3957" y="7302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4197" y="7302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92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025" y="17993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8792" y="17021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6948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3030" y="182424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3109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7518" y="16635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656" y="149972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6958" y="175335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4158" y="133807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3392" y="15164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307" y="187653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1208" y="228832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47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3349" y="22224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6057" y="195485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9453" y="205815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8662" y="1986143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9693" y="205815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488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4288" y="30641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2444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8605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7814" y="2706228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7008" y="30778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3152" y="28617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8888" y="28785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4177" y="38146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6723" y="358185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8605" y="3296443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1729" y="331375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8845" y="358447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0054" y="36662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4158" y="334819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87" y="40870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5387" y="441665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9625" y="4538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9704" y="40870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4113" y="437805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8913" y="40587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3553" y="44679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9987" y="4231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91" y="47351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9704" y="464894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2041" y="497420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9944" y="49369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6048" y="47727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5257" y="47006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6288" y="47727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3120" y="54231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6948" y="54231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2318" y="539487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1512" y="57664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656" y="555042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6958" y="5804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4158" y="538876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60712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681" y="650334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1227" y="627050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5992" y="604294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5446" y="63103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3349" y="627312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9453" y="61088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772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9693" y="61088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4508276"/>
            <a:ext cx="6840537" cy="1296988"/>
          </a:xfrm>
        </p:spPr>
        <p:txBody>
          <a:bodyPr>
            <a:normAutofit/>
          </a:bodyPr>
          <a:lstStyle>
            <a:lvl5pPr marL="174625" indent="0">
              <a:buNone/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4"/>
            <a:r>
              <a:rPr lang="ru-RU" dirty="0" smtClean="0"/>
              <a:t>Ваши данные</a:t>
            </a:r>
          </a:p>
        </p:txBody>
      </p:sp>
      <p:sp>
        <p:nvSpPr>
          <p:cNvPr id="195" name="TextBox 194" hidden="1"/>
          <p:cNvSpPr txBox="1"/>
          <p:nvPr userDrawn="1"/>
        </p:nvSpPr>
        <p:spPr>
          <a:xfrm>
            <a:off x="35496" y="539969"/>
            <a:ext cx="9099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ШАБЛОНА САЛИШ САЛТАНАТ САЛИШЕВНА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-36512" y="-27384"/>
            <a:ext cx="16818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hlinkClick r:id="rId5"/>
              </a:rPr>
              <a:t>http://sun-shine-kz.ucoz.ru/</a:t>
            </a:r>
            <a:r>
              <a:rPr lang="ru-RU" sz="1000" dirty="0" smtClean="0"/>
              <a:t> </a:t>
            </a:r>
            <a:endParaRPr lang="ru-RU" sz="10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15712" y="6669360"/>
            <a:ext cx="16353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Автор шаблона </a:t>
            </a:r>
            <a:r>
              <a:rPr lang="ru-RU" sz="1000" dirty="0" err="1" smtClean="0">
                <a:solidFill>
                  <a:schemeClr val="bg1"/>
                </a:solidFill>
              </a:rPr>
              <a:t>Салиш</a:t>
            </a:r>
            <a:r>
              <a:rPr lang="ru-RU" sz="1000" dirty="0" smtClean="0">
                <a:solidFill>
                  <a:schemeClr val="bg1"/>
                </a:solidFill>
              </a:rPr>
              <a:t> С.С.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6" name="Svoya_igra_-_Zastavka_2013.wav"/>
          </p:stSnd>
        </p:sndAc>
      </p:transition>
    </mc:Choice>
    <mc:Fallback>
      <p:transition spd="slow">
        <p:sndAc>
          <p:stSnd>
            <p:snd r:embed="rId1" name="Svoya_igra_-_Zastavka_2013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493095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Ваш вопрос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>
            <a:hlinkClick r:id="" action="ppaction://hlinkshowjump?jump=nextslide">
              <a:snd r:embed="rId2" name="восходящий ряд.wav"/>
            </a:hlinkClick>
          </p:cNvPr>
          <p:cNvSpPr txBox="1"/>
          <p:nvPr userDrawn="1"/>
        </p:nvSpPr>
        <p:spPr>
          <a:xfrm>
            <a:off x="3923928" y="6093296"/>
            <a:ext cx="129856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>
            <a:hlinkClick r:id="" action="ppaction://hlinkshowjump?jump=nextslide">
              <a:snd r:embed="rId3" name="восходящий ряд.wav"/>
            </a:hlinkClick>
          </p:cNvPr>
          <p:cNvSpPr txBox="1"/>
          <p:nvPr userDrawn="1"/>
        </p:nvSpPr>
        <p:spPr>
          <a:xfrm>
            <a:off x="3779912" y="6093296"/>
            <a:ext cx="160172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https://festival.1september.ru/articles/604377/presentation/14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0694" b="79306" l="22604" r="819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70" t="20969" r="17247" b="21612"/>
          <a:stretch/>
        </p:blipFill>
        <p:spPr bwMode="auto">
          <a:xfrm>
            <a:off x="1849666" y="2060848"/>
            <a:ext cx="5530646" cy="393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411496" y="332656"/>
            <a:ext cx="38004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Кот в мешке</a:t>
            </a:r>
            <a:endParaRPr lang="ru-RU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486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6" name="Svoya_igra_-_Kot_v_Meshke.wav"/>
          </p:stSnd>
        </p:sndAc>
      </p:transition>
    </mc:Choice>
    <mc:Fallback>
      <p:transition spd="slow">
        <p:sndAc>
          <p:stSnd>
            <p:snd r:embed="rId1" name="Svoya_igra_-_Kot_v_Meshk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493095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Ваш ответ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4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884368" y="5930946"/>
            <a:ext cx="1080121" cy="810090"/>
          </a:xfrm>
          <a:prstGeom prst="rect">
            <a:avLst/>
          </a:prstGeom>
          <a:noFill/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6251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Тема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Рисунок 21"/>
          <p:cNvSpPr>
            <a:spLocks noGrp="1"/>
          </p:cNvSpPr>
          <p:nvPr>
            <p:ph type="pic" sz="quarter" idx="13"/>
          </p:nvPr>
        </p:nvSpPr>
        <p:spPr>
          <a:xfrm>
            <a:off x="514826" y="1616804"/>
            <a:ext cx="8094868" cy="4404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360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999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2" r:id="rId4"/>
    <p:sldLayoutId id="2147483660" r:id="rId5"/>
    <p:sldLayoutId id="2147483661" r:id="rId6"/>
    <p:sldLayoutId id="2147483654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4.xml"/><Relationship Id="rId18" Type="http://schemas.openxmlformats.org/officeDocument/2006/relationships/slide" Target="slide35.xml"/><Relationship Id="rId26" Type="http://schemas.openxmlformats.org/officeDocument/2006/relationships/slide" Target="slide53.xml"/><Relationship Id="rId3" Type="http://schemas.openxmlformats.org/officeDocument/2006/relationships/slide" Target="slide2.xml"/><Relationship Id="rId21" Type="http://schemas.openxmlformats.org/officeDocument/2006/relationships/slide" Target="slide42.xml"/><Relationship Id="rId7" Type="http://schemas.openxmlformats.org/officeDocument/2006/relationships/slide" Target="slide11.xml"/><Relationship Id="rId12" Type="http://schemas.openxmlformats.org/officeDocument/2006/relationships/slide" Target="slide22.xml"/><Relationship Id="rId17" Type="http://schemas.openxmlformats.org/officeDocument/2006/relationships/slide" Target="slide32.xml"/><Relationship Id="rId25" Type="http://schemas.openxmlformats.org/officeDocument/2006/relationships/slide" Target="slide51.xml"/><Relationship Id="rId2" Type="http://schemas.openxmlformats.org/officeDocument/2006/relationships/notesSlide" Target="../notesSlides/notesSlide1.xml"/><Relationship Id="rId16" Type="http://schemas.openxmlformats.org/officeDocument/2006/relationships/slide" Target="slide30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11" Type="http://schemas.openxmlformats.org/officeDocument/2006/relationships/slide" Target="slide20.xml"/><Relationship Id="rId24" Type="http://schemas.openxmlformats.org/officeDocument/2006/relationships/slide" Target="slide48.xml"/><Relationship Id="rId5" Type="http://schemas.openxmlformats.org/officeDocument/2006/relationships/slide" Target="slide6.xml"/><Relationship Id="rId15" Type="http://schemas.openxmlformats.org/officeDocument/2006/relationships/slide" Target="slide28.xml"/><Relationship Id="rId23" Type="http://schemas.openxmlformats.org/officeDocument/2006/relationships/slide" Target="slide46.xml"/><Relationship Id="rId10" Type="http://schemas.openxmlformats.org/officeDocument/2006/relationships/slide" Target="slide17.xml"/><Relationship Id="rId19" Type="http://schemas.openxmlformats.org/officeDocument/2006/relationships/slide" Target="slide38.xml"/><Relationship Id="rId4" Type="http://schemas.openxmlformats.org/officeDocument/2006/relationships/slide" Target="slide4.xml"/><Relationship Id="rId9" Type="http://schemas.openxmlformats.org/officeDocument/2006/relationships/slide" Target="slide15.xml"/><Relationship Id="rId14" Type="http://schemas.openxmlformats.org/officeDocument/2006/relationships/slide" Target="slide26.xml"/><Relationship Id="rId22" Type="http://schemas.openxmlformats.org/officeDocument/2006/relationships/slide" Target="slide44.xml"/><Relationship Id="rId27" Type="http://schemas.openxmlformats.org/officeDocument/2006/relationships/slide" Target="slide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1.wav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1.wav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1.wav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1.wav"/><Relationship Id="rId4" Type="http://schemas.openxmlformats.org/officeDocument/2006/relationships/image" Target="../media/image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1.wav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1.wav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888432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4896544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5904656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6912768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  <p:sp>
        <p:nvSpPr>
          <p:cNvPr id="10" name="Прямоугольник 9">
            <a:hlinkClick r:id="rId7" action="ppaction://hlinksldjump"/>
          </p:cNvPr>
          <p:cNvSpPr/>
          <p:nvPr/>
        </p:nvSpPr>
        <p:spPr>
          <a:xfrm>
            <a:off x="7920880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11" name="Прямоугольник 10">
            <a:hlinkClick r:id="rId8" action="ppaction://hlinksldjump"/>
          </p:cNvPr>
          <p:cNvSpPr/>
          <p:nvPr/>
        </p:nvSpPr>
        <p:spPr>
          <a:xfrm>
            <a:off x="3888432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12" name="Прямоугольник 11">
            <a:hlinkClick r:id="rId9" action="ppaction://hlinksldjump"/>
          </p:cNvPr>
          <p:cNvSpPr/>
          <p:nvPr/>
        </p:nvSpPr>
        <p:spPr>
          <a:xfrm>
            <a:off x="4896544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13" name="Прямоугольник 12">
            <a:hlinkClick r:id="rId10" action="ppaction://hlinksldjump"/>
          </p:cNvPr>
          <p:cNvSpPr/>
          <p:nvPr/>
        </p:nvSpPr>
        <p:spPr>
          <a:xfrm>
            <a:off x="5904656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14" name="Прямоугольник 13">
            <a:hlinkClick r:id="rId11" action="ppaction://hlinksldjump"/>
          </p:cNvPr>
          <p:cNvSpPr/>
          <p:nvPr/>
        </p:nvSpPr>
        <p:spPr>
          <a:xfrm>
            <a:off x="6912768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  <p:sp>
        <p:nvSpPr>
          <p:cNvPr id="15" name="Прямоугольник 14">
            <a:hlinkClick r:id="rId12" action="ppaction://hlinksldjump"/>
          </p:cNvPr>
          <p:cNvSpPr/>
          <p:nvPr/>
        </p:nvSpPr>
        <p:spPr>
          <a:xfrm>
            <a:off x="7920880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16" name="Прямоугольник 15">
            <a:hlinkClick r:id="rId13" action="ppaction://hlinksldjump"/>
          </p:cNvPr>
          <p:cNvSpPr/>
          <p:nvPr/>
        </p:nvSpPr>
        <p:spPr>
          <a:xfrm>
            <a:off x="3888432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17" name="Прямоугольник 16">
            <a:hlinkClick r:id="rId14" action="ppaction://hlinksldjump"/>
          </p:cNvPr>
          <p:cNvSpPr/>
          <p:nvPr/>
        </p:nvSpPr>
        <p:spPr>
          <a:xfrm>
            <a:off x="4896544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18" name="Прямоугольник 17">
            <a:hlinkClick r:id="rId15" action="ppaction://hlinksldjump"/>
          </p:cNvPr>
          <p:cNvSpPr/>
          <p:nvPr/>
        </p:nvSpPr>
        <p:spPr>
          <a:xfrm>
            <a:off x="5904656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19" name="Прямоугольник 18">
            <a:hlinkClick r:id="rId16" action="ppaction://hlinksldjump"/>
          </p:cNvPr>
          <p:cNvSpPr/>
          <p:nvPr/>
        </p:nvSpPr>
        <p:spPr>
          <a:xfrm>
            <a:off x="6912768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  <p:sp>
        <p:nvSpPr>
          <p:cNvPr id="20" name="Прямоугольник 19">
            <a:hlinkClick r:id="rId17" action="ppaction://hlinksldjump"/>
          </p:cNvPr>
          <p:cNvSpPr/>
          <p:nvPr/>
        </p:nvSpPr>
        <p:spPr>
          <a:xfrm>
            <a:off x="7920880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21" name="Прямоугольник 20">
            <a:hlinkClick r:id="rId18" action="ppaction://hlinksldjump"/>
          </p:cNvPr>
          <p:cNvSpPr/>
          <p:nvPr/>
        </p:nvSpPr>
        <p:spPr>
          <a:xfrm>
            <a:off x="3888432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22" name="Прямоугольник 21">
            <a:hlinkClick r:id="rId19" action="ppaction://hlinksldjump"/>
          </p:cNvPr>
          <p:cNvSpPr/>
          <p:nvPr/>
        </p:nvSpPr>
        <p:spPr>
          <a:xfrm>
            <a:off x="4896544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23" name="Прямоугольник 22">
            <a:hlinkClick r:id="rId20" action="ppaction://hlinksldjump"/>
          </p:cNvPr>
          <p:cNvSpPr/>
          <p:nvPr/>
        </p:nvSpPr>
        <p:spPr>
          <a:xfrm>
            <a:off x="5904656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24" name="Прямоугольник 23">
            <a:hlinkClick r:id="rId21" action="ppaction://hlinksldjump"/>
          </p:cNvPr>
          <p:cNvSpPr/>
          <p:nvPr/>
        </p:nvSpPr>
        <p:spPr>
          <a:xfrm>
            <a:off x="6912768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  <p:sp>
        <p:nvSpPr>
          <p:cNvPr id="25" name="Прямоугольник 24">
            <a:hlinkClick r:id="rId22" action="ppaction://hlinksldjump"/>
          </p:cNvPr>
          <p:cNvSpPr/>
          <p:nvPr/>
        </p:nvSpPr>
        <p:spPr>
          <a:xfrm>
            <a:off x="7920880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26" name="Прямоугольник 25">
            <a:hlinkClick r:id="rId23" action="ppaction://hlinksldjump"/>
          </p:cNvPr>
          <p:cNvSpPr/>
          <p:nvPr/>
        </p:nvSpPr>
        <p:spPr>
          <a:xfrm>
            <a:off x="3888432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27" name="Прямоугольник 26">
            <a:hlinkClick r:id="rId24" action="ppaction://hlinksldjump"/>
          </p:cNvPr>
          <p:cNvSpPr/>
          <p:nvPr/>
        </p:nvSpPr>
        <p:spPr>
          <a:xfrm>
            <a:off x="4896544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28" name="Прямоугольник 27">
            <a:hlinkClick r:id="rId25" action="ppaction://hlinksldjump"/>
          </p:cNvPr>
          <p:cNvSpPr/>
          <p:nvPr/>
        </p:nvSpPr>
        <p:spPr>
          <a:xfrm>
            <a:off x="5904656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29" name="Прямоугольник 28">
            <a:hlinkClick r:id="rId26" action="ppaction://hlinksldjump"/>
          </p:cNvPr>
          <p:cNvSpPr/>
          <p:nvPr/>
        </p:nvSpPr>
        <p:spPr>
          <a:xfrm>
            <a:off x="6912768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  <p:sp>
        <p:nvSpPr>
          <p:cNvPr id="30" name="Прямоугольник 29">
            <a:hlinkClick r:id="rId27" action="ppaction://hlinksldjump"/>
          </p:cNvPr>
          <p:cNvSpPr/>
          <p:nvPr/>
        </p:nvSpPr>
        <p:spPr>
          <a:xfrm>
            <a:off x="7920880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60040" y="1511771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/>
              <a:t>Мораль</a:t>
            </a:r>
            <a:endParaRPr lang="ru-RU" sz="20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92967" y="2447875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/>
              <a:t>Этические нормы</a:t>
            </a:r>
            <a:endParaRPr lang="ru-RU" sz="2000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60040" y="3383979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/>
              <a:t>Деонтология</a:t>
            </a:r>
            <a:endParaRPr lang="ru-RU" sz="2000" b="1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60040" y="4320083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/>
              <a:t>Этика сестринского дела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60040" y="5256187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/>
              <a:t>Принципы биоэтики</a:t>
            </a:r>
            <a:endParaRPr lang="ru-RU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643042" y="357166"/>
            <a:ext cx="59293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БЛИЦ - ОПРОС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809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/>
              <a:t>Что в переводе с латинского означает слово «Мораль»?</a:t>
            </a:r>
            <a:endParaRPr lang="ru-RU" b="1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58017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Обычай, нравы, поведение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41111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Что в переводе с древнегреческого означает слово «Этнос»?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175081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Обычай темперамент, образ жизни, характер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0949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Знаменитый врач, решительный реформатор медицинской науки и практики, призывавший учиться у самой природы?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770841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Парацельс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4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44805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-_Kot_v_Meshke.wav"/>
          </p:stSnd>
        </p:sndAc>
      </p:transition>
    </mc:Choice>
    <mc:Fallback>
      <p:transition spd="slow">
        <p:sndAc>
          <p:stSnd>
            <p:snd r:embed="rId2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5357826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Какую операцию выполняют врачи?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9154" name="Picture 2" descr="https://ciencia.unam.mx/uploads/textos/imagenes/ar_trasplantes_organos_17052018_0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3093" y="1428750"/>
            <a:ext cx="4857751" cy="3643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1463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5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Трансплантология органов </a:t>
            </a:r>
            <a:endParaRPr lang="ru-RU" dirty="0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4308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восходящий ряд.wav"/>
          </p:stSnd>
        </p:sndAc>
      </p:transition>
    </mc:Choice>
    <mc:Fallback>
      <p:transition spd="slow">
        <p:sndAc>
          <p:stSnd>
            <p:snd r:embed="rId2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Как называется философская наука, исследующая вопрос о сущности морали и природы, нравственных установок и ценностях, которая помогает вырабатывать нормативное сознание?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770841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Этика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4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Причины возникновения биоэтики?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78452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Прогресс медицинских наук,</a:t>
            </a:r>
            <a:endParaRPr lang="ru-RU" dirty="0" smtClean="0"/>
          </a:p>
          <a:p>
            <a:pPr algn="ctr">
              <a:buNone/>
            </a:pPr>
            <a:r>
              <a:rPr lang="ru-RU" b="1" i="1" dirty="0" smtClean="0"/>
              <a:t>правозащитное движение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75588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Что означает ненормативная этика?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946366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Означает, что в данном случаи целью не является предписание должного поведения, не обосновывая нравственные ценности.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89517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57174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-_Kot_v_Meshke.wav"/>
          </p:stSnd>
        </p:sndAc>
      </p:transition>
    </mc:Choice>
    <mc:Fallback>
      <p:transition spd="slow">
        <p:sndAc>
          <p:stSnd>
            <p:snd r:embed="rId2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2976" y="5085184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Какую исследовательскую работу выполняют </a:t>
            </a:r>
            <a:r>
              <a:rPr lang="ru-RU" sz="2400" b="1" dirty="0" smtClean="0">
                <a:solidFill>
                  <a:schemeClr val="bg1"/>
                </a:solidFill>
              </a:rPr>
              <a:t>ученые?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9938" name="Picture 2" descr="https://naked-science.ru/wp-content/uploads/2021/12/file-20200331-65518-fgna3m-1024x768-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0881" y="1285875"/>
            <a:ext cx="5048251" cy="3786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89222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5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Биотехнологические</a:t>
            </a: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dirty="0" smtClean="0"/>
              <a:t>исследования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3379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Чем занимается нормативная этика?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46338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1.wav"/>
          </p:stSnd>
        </p:sndAc>
      </p:transition>
    </mc:Choice>
    <mc:Fallback>
      <p:transition spd="slow">
        <p:sndAc>
          <p:stSnd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Нормативная этика </a:t>
            </a:r>
            <a:r>
              <a:rPr lang="ru-RU" b="1" i="1" dirty="0" smtClean="0"/>
              <a:t>занимается выбором морального </a:t>
            </a:r>
            <a:r>
              <a:rPr lang="ru-RU" b="1" i="1" dirty="0" smtClean="0"/>
              <a:t>идеала </a:t>
            </a:r>
            <a:r>
              <a:rPr lang="ru-RU" b="1" i="1" dirty="0" smtClean="0"/>
              <a:t>поведения </a:t>
            </a:r>
            <a:r>
              <a:rPr lang="ru-RU" b="1" i="1" dirty="0" smtClean="0"/>
              <a:t>и стандартов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84856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восходящий ряд.wav"/>
          </p:stSnd>
        </p:sndAc>
      </p:transition>
    </mc:Choice>
    <mc:Fallback>
      <p:transition spd="slow">
        <p:sndAc>
          <p:stSnd>
            <p:snd r:embed="rId2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Кем был основан утилитаризм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642889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Иеремия Бентам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9843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ru-RU" b="1" dirty="0" smtClean="0"/>
              <a:t>Назовите принцип модели- Биоэтика.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764155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Принцип- Уважение прав и достоинств человека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0913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ru-RU" b="1" dirty="0" smtClean="0"/>
              <a:t>Как называлось одно из основных сочинений Бентама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75302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«Деонтология или наука о морали»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90099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dirty="0" smtClean="0"/>
              <a:t>Что обосновывает </a:t>
            </a:r>
            <a:r>
              <a:rPr lang="ru-RU" b="1" dirty="0" err="1" smtClean="0"/>
              <a:t>деонтологическая</a:t>
            </a:r>
            <a:r>
              <a:rPr lang="ru-RU" b="1" dirty="0" smtClean="0"/>
              <a:t> теория </a:t>
            </a:r>
            <a:r>
              <a:rPr lang="ru-RU" b="1" dirty="0" err="1" smtClean="0"/>
              <a:t>Иммануила</a:t>
            </a:r>
            <a:r>
              <a:rPr lang="ru-RU" b="1" dirty="0" smtClean="0"/>
              <a:t> Канта?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639359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smtClean="0"/>
              <a:t>«Обосновывает </a:t>
            </a:r>
            <a:r>
              <a:rPr lang="ru-RU" b="1" i="1" dirty="0" smtClean="0"/>
              <a:t>моральную мотивацию наших </a:t>
            </a:r>
            <a:r>
              <a:rPr lang="ru-RU" b="1" i="1" dirty="0" smtClean="0"/>
              <a:t>поступков……………………………»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1638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49309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Какое направление этики развивается в рамках нормативной этики?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05783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1.wav"/>
          </p:stSnd>
        </p:sndAc>
      </p:transition>
    </mc:Choice>
    <mc:Fallback>
      <p:transition spd="slow">
        <p:sndAc>
          <p:stSnd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Прикладная этика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845455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восходящий ряд.wav"/>
          </p:stSnd>
        </p:sndAc>
      </p:transition>
    </mc:Choice>
    <mc:Fallback>
      <p:transition spd="slow">
        <p:sndAc>
          <p:stSnd>
            <p:snd r:embed="rId2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48199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-_Kot_v_Meshke.wav"/>
          </p:stSnd>
        </p:sndAc>
      </p:transition>
    </mc:Choice>
    <mc:Fallback>
      <p:transition spd="slow">
        <p:sndAc>
          <p:stSnd>
            <p:snd r:embed="rId2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dirty="0" smtClean="0"/>
              <a:t>Определите вид биомедицинского вмешательства:</a:t>
            </a:r>
          </a:p>
          <a:p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  <p:pic>
        <p:nvPicPr>
          <p:cNvPr id="24580" name="Picture 4" descr="http://psy-files.ru/wp-content/uploads/a/9/7/a974045fa467368638d6faa8941668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2276872"/>
            <a:ext cx="4464496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8126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5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Эксперименты на человеке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4371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275611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-_Kot_v_Meshke.wav"/>
          </p:stSnd>
        </p:sndAc>
      </p:transition>
    </mc:Choice>
    <mc:Fallback>
      <p:transition spd="slow">
        <p:sndAc>
          <p:stSnd>
            <p:snd r:embed="rId2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Назовите, какой вид  биомедицинского вмешательства изображен?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  <p:pic>
        <p:nvPicPr>
          <p:cNvPr id="21510" name="Picture 6" descr="https://img.youtube.com/vi/fGvVLg9D-Bw/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852936"/>
            <a:ext cx="5472608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2776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5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Генная инженерия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0414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Когда начинается формирование этики сестринского дела?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762776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Середина </a:t>
            </a:r>
            <a:r>
              <a:rPr lang="en-US" b="1" i="1" dirty="0" smtClean="0"/>
              <a:t>XIX </a:t>
            </a:r>
            <a:r>
              <a:rPr lang="ru-RU" b="1" i="1" dirty="0" smtClean="0"/>
              <a:t>века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0414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Что по мнению Ван </a:t>
            </a:r>
            <a:r>
              <a:rPr lang="ru-RU" b="1" dirty="0" err="1" smtClean="0"/>
              <a:t>Поттера</a:t>
            </a:r>
            <a:r>
              <a:rPr lang="ru-RU" b="1" dirty="0" smtClean="0"/>
              <a:t>, означает биоэтика?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817299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b="1" i="1" dirty="0" smtClean="0"/>
              <a:t>Это мост между биологией и этикой своего рода этическая экспертиза достижений различных наук, которая может угрожать будущему человечеству.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169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49309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Какие модели выделяют в истории медицинской этики?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424221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1.wav"/>
          </p:stSnd>
        </p:sndAc>
      </p:transition>
    </mc:Choice>
    <mc:Fallback>
      <p:transition spd="slow">
        <p:sndAc>
          <p:stSnd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1 Модель Гиппократа</a:t>
            </a:r>
            <a:endParaRPr lang="ru-RU" dirty="0" smtClean="0"/>
          </a:p>
          <a:p>
            <a:r>
              <a:rPr lang="ru-RU" b="1" i="1" dirty="0" smtClean="0"/>
              <a:t>2 Модель Парацельса</a:t>
            </a:r>
            <a:endParaRPr lang="ru-RU" dirty="0" smtClean="0"/>
          </a:p>
          <a:p>
            <a:r>
              <a:rPr lang="ru-RU" b="1" i="1" dirty="0" smtClean="0"/>
              <a:t>3 Модель </a:t>
            </a:r>
            <a:r>
              <a:rPr lang="ru-RU" b="1" i="1" dirty="0" err="1" smtClean="0"/>
              <a:t>Деонтологическая</a:t>
            </a:r>
            <a:endParaRPr lang="ru-RU" dirty="0" smtClean="0"/>
          </a:p>
          <a:p>
            <a:r>
              <a:rPr lang="ru-RU" b="1" i="1" dirty="0" smtClean="0"/>
              <a:t>4 Модель Биоэтика</a:t>
            </a: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207751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восходящий ряд.wav"/>
          </p:stSnd>
        </p:sndAc>
      </p:transition>
    </mc:Choice>
    <mc:Fallback>
      <p:transition spd="slow">
        <p:sndAc>
          <p:stSnd>
            <p:snd r:embed="rId2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Назовите принцип модели Парацельса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060446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Принцип -Твори добро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88543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Какой термин определяет в этике совокупность душевных качеств человека?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414833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Нравственность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28287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38397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-_Kot_v_Meshke.wav"/>
          </p:stSnd>
        </p:sndAc>
      </p:transition>
    </mc:Choice>
    <mc:Fallback>
      <p:transition spd="slow">
        <p:sndAc>
          <p:stSnd>
            <p:snd r:embed="rId2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Что изображено на слайде?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8194" name="AutoShape 2" descr="https://top-fon.com/uploads/posts/2023-01/1674624592_top-fon-com-p-fon-dlya-prezentatsii-infektsiya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s://static.tildacdn.com/tild3534-3862-4535-a362-363232613536/photo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s://static.tildacdn.com/tild3534-3862-4535-a362-363232613536/photo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996952"/>
            <a:ext cx="4536504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3492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5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Меры безопасности при инфекционных заболеваниях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8391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Как называется международный документ по биоэтике, написанный в 1949 г.?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948029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Международный кодекс медицинской этики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68367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Назовите основные принципы биоэтики.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54071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svoya_igra_1.wav"/>
          </p:stSnd>
        </p:sndAc>
      </p:transition>
    </mc:Choice>
    <mc:Fallback>
      <p:transition spd="slow">
        <p:sndAc>
          <p:stSnd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принцип уважения автономия личности</a:t>
            </a:r>
            <a:endParaRPr lang="ru-RU" dirty="0" smtClean="0"/>
          </a:p>
          <a:p>
            <a:r>
              <a:rPr lang="ru-RU" b="1" i="1" dirty="0" smtClean="0"/>
              <a:t>принцип не причинения вреда</a:t>
            </a:r>
            <a:endParaRPr lang="ru-RU" dirty="0" smtClean="0"/>
          </a:p>
          <a:p>
            <a:r>
              <a:rPr lang="ru-RU" b="1" i="1" dirty="0" smtClean="0"/>
              <a:t>принцип справедливости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655555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4" name="восходящий ряд.wav"/>
          </p:stSnd>
        </p:sndAc>
      </p:transition>
    </mc:Choice>
    <mc:Fallback>
      <p:transition spd="slow">
        <p:sndAc>
          <p:stSnd>
            <p:snd r:embed="rId2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Назовите принцип модели Гиппократа.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070757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 loop="1">
            <p:snd r:embed="rId4" name="svoya_igra_1.wav"/>
          </p:stSnd>
        </p:sndAc>
      </p:transition>
    </mc:Choice>
    <mc:Fallback>
      <p:transition spd="slow" advClick="0">
        <p:sndAc>
          <p:stSnd loop="1">
            <p:snd r:embed="rId2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/>
              <a:t>Моральный принцип не навреди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07012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edaf4c57429c1d422f38c566ca989c97b173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46464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46464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537</Words>
  <Application>Microsoft Office PowerPoint</Application>
  <PresentationFormat>Экран (4:3)</PresentationFormat>
  <Paragraphs>196</Paragraphs>
  <Slides>56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Слайд 1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Слайд 8</vt:lpstr>
      <vt:lpstr>Категория 1</vt:lpstr>
      <vt:lpstr>Категория 1</vt:lpstr>
      <vt:lpstr>Категория 1</vt:lpstr>
      <vt:lpstr>Категория 1</vt:lpstr>
      <vt:lpstr>Категория 2</vt:lpstr>
      <vt:lpstr>Категория 2</vt:lpstr>
      <vt:lpstr>Категория 2</vt:lpstr>
      <vt:lpstr>Категория 2</vt:lpstr>
      <vt:lpstr>Слайд 17</vt:lpstr>
      <vt:lpstr>Категория 2</vt:lpstr>
      <vt:lpstr>Категория 2</vt:lpstr>
      <vt:lpstr>Категория 2</vt:lpstr>
      <vt:lpstr>Категория 2</vt:lpstr>
      <vt:lpstr>Категория 2</vt:lpstr>
      <vt:lpstr>Категория 2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Слайд 32</vt:lpstr>
      <vt:lpstr>Категория 3</vt:lpstr>
      <vt:lpstr>Категория 3</vt:lpstr>
      <vt:lpstr>Слайд 35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5</vt:lpstr>
      <vt:lpstr>Категория 5</vt:lpstr>
      <vt:lpstr>Слайд 48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Салтанат</dc:creator>
  <cp:lastModifiedBy>Андрей</cp:lastModifiedBy>
  <cp:revision>119</cp:revision>
  <dcterms:created xsi:type="dcterms:W3CDTF">2014-05-16T09:35:17Z</dcterms:created>
  <dcterms:modified xsi:type="dcterms:W3CDTF">2024-06-03T11:00:33Z</dcterms:modified>
</cp:coreProperties>
</file>