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7A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258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013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36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49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433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123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641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99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974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362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206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DEB2A-EF07-4B2A-8721-4E78DA1C4A71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6F0CD-E471-434D-A393-A537128EC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146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526" y="2548560"/>
            <a:ext cx="10760925" cy="3936380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lnSpcReduction="10000"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</a:p>
          <a:p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АРТЕРИАЛЬНОЙ ГИПЕРТЕНЗИИ</a:t>
            </a:r>
          </a:p>
          <a:p>
            <a:pPr>
              <a:lnSpc>
                <a:spcPct val="100000"/>
              </a:lnSpc>
            </a:pPr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</a:p>
          <a:p>
            <a:pPr>
              <a:lnSpc>
                <a:spcPct val="100000"/>
              </a:lnSpc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Выполнила: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Жерновкова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Юлия Сергеевна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Коробкова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Александровна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7667" y="4249335"/>
            <a:ext cx="3777898" cy="22072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86648" y="1436462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80655" y="359447"/>
          <a:ext cx="10654145" cy="140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521"/>
                <a:gridCol w="8504624"/>
              </a:tblGrid>
              <a:tr h="14000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Краевое государственное бюджетное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профессиональное образовательное учреждение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«Ачинский медицинский техникум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F67E0F2-11FB-47F7-BA29-9D23B0DF18A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3783" y="444910"/>
            <a:ext cx="1510145" cy="114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705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501806"/>
            <a:ext cx="10515600" cy="115972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129883"/>
            <a:ext cx="10515600" cy="4460488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 – 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ронически протекающее 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аболевание основным признаком  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вляется стойкое повышение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систолического артериального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до 140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мм.рт.ст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и/или диастолического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артериального давления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90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мм.рт.ст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выше</a:t>
            </a:r>
          </a:p>
          <a:p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7346" y="2129883"/>
            <a:ext cx="4980105" cy="386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52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77191"/>
            <a:ext cx="10515600" cy="128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артериальной гипертензии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491" y="1657351"/>
            <a:ext cx="11125200" cy="502919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стадия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повышение АД выше 140/90, нет признаков поражения органов –мишеней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стадия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гипертония с признаками поражения органов-мишеней (гипертрофией левого желудочка, сужением артерий на глазном дне,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микропротеинурией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стадия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устойчивая гипертония с выраженными признаками поражения внутренних органов (признаки ишемической болезни сердца, мозгового инсульта, признаки хронической почечной недостаточности)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080" y="4757493"/>
            <a:ext cx="2697480" cy="1617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132" y="4697567"/>
            <a:ext cx="2888733" cy="178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15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217170"/>
            <a:ext cx="11075670" cy="134873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проявления гипертонической болезни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657350"/>
            <a:ext cx="10515600" cy="4432301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стадия:                                 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головная боль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плохой сон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снижение памяти и работоспособности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одышка при физической нагрузке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периодически беспокоят боли в сердце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006" y="4366260"/>
            <a:ext cx="2897124" cy="23698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3365" y="4366260"/>
            <a:ext cx="3486150" cy="23698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6750" y="4366260"/>
            <a:ext cx="3223260" cy="23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804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79142"/>
            <a:ext cx="10515600" cy="128239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проявления гипертонической болезни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1444" y="1873405"/>
            <a:ext cx="11262732" cy="46612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стадия:                          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левого желудочка сердца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изменения на ЭКГ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на глазном дне гипертоническая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ангиопатия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ангиосклероз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кратковременное нарушение зрения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приступы стенокардии во время физической нагрузке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717" y="4631938"/>
            <a:ext cx="2789650" cy="21145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8143" y="4631938"/>
            <a:ext cx="2815590" cy="21145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05717" y="4631938"/>
            <a:ext cx="2672080" cy="211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02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401445"/>
            <a:ext cx="10515600" cy="139390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проявления гипертонической болезни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7561" y="1895707"/>
            <a:ext cx="10995102" cy="4572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стадия:                                              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инсульт 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инфаркт миокарда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кровоизлияния в сетчатку глаза 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3802566"/>
            <a:ext cx="3588834" cy="28411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7394" y="3802566"/>
            <a:ext cx="3534938" cy="28411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3414" y="3802565"/>
            <a:ext cx="3365810" cy="284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401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90293"/>
            <a:ext cx="10515600" cy="12266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Осложнения артериальной гипертензии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1805" y="1739590"/>
            <a:ext cx="11173522" cy="50384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Тромбозы                                                                                Сосуды сетчатки глаза                                                                 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Кровоизлияния                                                                       Сонная артерия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Энцефалопатия                                                                       Аорта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Гипертрофия ЛЖ                                                                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Микроальбуминурия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Стенокардия                                                                            Протеинурия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                                                                                           ХПН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Внезапная сердечная смерть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89088" y="2759926"/>
            <a:ext cx="2341756" cy="15054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Органы - мишени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76331" y="4265341"/>
            <a:ext cx="284356" cy="6467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7030844" y="3373241"/>
            <a:ext cx="657922" cy="301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5726151" y="2224668"/>
            <a:ext cx="267629" cy="53525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>
            <a:off x="4047894" y="3362091"/>
            <a:ext cx="657922" cy="3010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9387" y="1519072"/>
            <a:ext cx="1817370" cy="12408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003" y="2980442"/>
            <a:ext cx="2001177" cy="15801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1512" y="5007452"/>
            <a:ext cx="2550284" cy="17830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9193" y="2980442"/>
            <a:ext cx="1874977" cy="15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495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20041"/>
            <a:ext cx="10515600" cy="99440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АГ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5770" y="1314450"/>
            <a:ext cx="11155680" cy="545211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Пропаганда ЗОЖ                                 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питание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физкультурой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вредных привычек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АД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Нормализация психологического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микроклимата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Диспансерное наблюдение, постоянный контроль АД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прием гипотензивных средств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курсы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противоатеросклеротическими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средствами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s://malpanews.ru/wp-content/uploads/2023/05/1675142033_top-fon-com-p-fon-dlya-prezentatsii-serdechno-sosudistay-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malpanews.ru/wp-content/uploads/2023/05/1675142033_top-fon-com-p-fon-dlya-prezentatsii-serdechno-sosudistay-9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5190" y="1714500"/>
            <a:ext cx="3789680" cy="323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329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20041"/>
            <a:ext cx="10515600" cy="100583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питания при АГ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451610"/>
            <a:ext cx="10515600" cy="5086350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необходимых микроэлементов (калий, магний, кальций) – свежие овощи, фрукты, мясо и рыба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атеросклероза- ограничение животных жиров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доли растительных жиров и рыбы в рационе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молочных продуктов с пониженной жирностью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антипригарной посуды для жарки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6100" y="3994785"/>
            <a:ext cx="5097780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479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4321"/>
            <a:ext cx="10515600" cy="12001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активность при АГ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577340"/>
            <a:ext cx="10515600" cy="50063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50" y="1577339"/>
            <a:ext cx="10515600" cy="500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8255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67995"/>
            <a:ext cx="10515600" cy="617283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27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93241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314</Words>
  <Application>Microsoft Office PowerPoint</Application>
  <PresentationFormat>Произвольный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Артериальная гипертензия</vt:lpstr>
      <vt:lpstr>Стадии артериальной гипертензии</vt:lpstr>
      <vt:lpstr>Клинические проявления гипертонической болезни</vt:lpstr>
      <vt:lpstr>Клинические проявления гипертонической болезни</vt:lpstr>
      <vt:lpstr>Клинические проявления гипертонической болезни</vt:lpstr>
      <vt:lpstr>Осложнения артериальной гипертензии </vt:lpstr>
      <vt:lpstr>Профилактика АГ</vt:lpstr>
      <vt:lpstr>Особенности питания при АГ</vt:lpstr>
      <vt:lpstr>Двигательная активность при АГ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zamnmr</cp:lastModifiedBy>
  <cp:revision>30</cp:revision>
  <dcterms:created xsi:type="dcterms:W3CDTF">2024-04-30T03:47:14Z</dcterms:created>
  <dcterms:modified xsi:type="dcterms:W3CDTF">2024-05-14T02:49:34Z</dcterms:modified>
</cp:coreProperties>
</file>