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74" r:id="rId3"/>
    <p:sldId id="272" r:id="rId4"/>
    <p:sldId id="373" r:id="rId5"/>
    <p:sldId id="365" r:id="rId6"/>
    <p:sldId id="386" r:id="rId7"/>
    <p:sldId id="387" r:id="rId8"/>
    <p:sldId id="389" r:id="rId9"/>
    <p:sldId id="443" r:id="rId10"/>
    <p:sldId id="384" r:id="rId11"/>
    <p:sldId id="438" r:id="rId12"/>
    <p:sldId id="439" r:id="rId13"/>
    <p:sldId id="441" r:id="rId14"/>
    <p:sldId id="440" r:id="rId15"/>
    <p:sldId id="442" r:id="rId16"/>
    <p:sldId id="444" r:id="rId17"/>
    <p:sldId id="329" r:id="rId18"/>
    <p:sldId id="257" r:id="rId19"/>
    <p:sldId id="259" r:id="rId20"/>
    <p:sldId id="262" r:id="rId21"/>
    <p:sldId id="447" r:id="rId22"/>
    <p:sldId id="448" r:id="rId23"/>
    <p:sldId id="454" r:id="rId24"/>
    <p:sldId id="461" r:id="rId25"/>
    <p:sldId id="266" r:id="rId26"/>
    <p:sldId id="449" r:id="rId27"/>
    <p:sldId id="450" r:id="rId28"/>
    <p:sldId id="451" r:id="rId29"/>
    <p:sldId id="452" r:id="rId30"/>
    <p:sldId id="453" r:id="rId31"/>
    <p:sldId id="455" r:id="rId32"/>
    <p:sldId id="462" r:id="rId33"/>
    <p:sldId id="377" r:id="rId34"/>
    <p:sldId id="395" r:id="rId35"/>
    <p:sldId id="463" r:id="rId36"/>
    <p:sldId id="424" r:id="rId37"/>
    <p:sldId id="396" r:id="rId38"/>
    <p:sldId id="404" r:id="rId39"/>
    <p:sldId id="430" r:id="rId40"/>
    <p:sldId id="445" r:id="rId41"/>
    <p:sldId id="397" r:id="rId42"/>
    <p:sldId id="398" r:id="rId43"/>
    <p:sldId id="464" r:id="rId44"/>
    <p:sldId id="425" r:id="rId45"/>
    <p:sldId id="399" r:id="rId46"/>
    <p:sldId id="405" r:id="rId47"/>
    <p:sldId id="434" r:id="rId48"/>
    <p:sldId id="446" r:id="rId49"/>
    <p:sldId id="408" r:id="rId50"/>
    <p:sldId id="409" r:id="rId51"/>
    <p:sldId id="410" r:id="rId52"/>
    <p:sldId id="411" r:id="rId53"/>
    <p:sldId id="412" r:id="rId54"/>
    <p:sldId id="413" r:id="rId55"/>
    <p:sldId id="414" r:id="rId56"/>
    <p:sldId id="415" r:id="rId57"/>
    <p:sldId id="436" r:id="rId58"/>
    <p:sldId id="437" r:id="rId59"/>
    <p:sldId id="456" r:id="rId60"/>
    <p:sldId id="457" r:id="rId61"/>
    <p:sldId id="458" r:id="rId62"/>
    <p:sldId id="459" r:id="rId63"/>
    <p:sldId id="422" r:id="rId64"/>
    <p:sldId id="423" r:id="rId65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0E624564-458C-498E-B2F5-1245D425C330}">
          <p14:sldIdLst>
            <p14:sldId id="256"/>
            <p14:sldId id="374"/>
          </p14:sldIdLst>
        </p14:section>
        <p14:section name="Раунд 1" id="{A3DCBAA0-D347-4F0C-BEA6-10DDAC69A163}">
          <p14:sldIdLst>
            <p14:sldId id="272"/>
            <p14:sldId id="373"/>
            <p14:sldId id="365"/>
            <p14:sldId id="386"/>
            <p14:sldId id="387"/>
            <p14:sldId id="389"/>
            <p14:sldId id="443"/>
          </p14:sldIdLst>
        </p14:section>
        <p14:section name="Ответы раунд 1" id="{BD7D6C2B-7E10-46F3-9809-D7BFF10EBB2C}">
          <p14:sldIdLst>
            <p14:sldId id="384"/>
            <p14:sldId id="438"/>
            <p14:sldId id="439"/>
            <p14:sldId id="441"/>
            <p14:sldId id="440"/>
            <p14:sldId id="442"/>
            <p14:sldId id="444"/>
          </p14:sldIdLst>
        </p14:section>
        <p14:section name="Раунд 2" id="{78D66BD4-910A-49F3-BA7C-5FCE3215324B}">
          <p14:sldIdLst>
            <p14:sldId id="329"/>
            <p14:sldId id="257"/>
            <p14:sldId id="259"/>
            <p14:sldId id="262"/>
            <p14:sldId id="447"/>
            <p14:sldId id="448"/>
            <p14:sldId id="454"/>
            <p14:sldId id="461"/>
          </p14:sldIdLst>
        </p14:section>
        <p14:section name="Ответы Раунд 2" id="{DE09D6E7-06DB-4D29-8408-D325AF199ABB}">
          <p14:sldIdLst>
            <p14:sldId id="266"/>
            <p14:sldId id="449"/>
            <p14:sldId id="450"/>
            <p14:sldId id="451"/>
            <p14:sldId id="452"/>
            <p14:sldId id="453"/>
            <p14:sldId id="455"/>
            <p14:sldId id="462"/>
          </p14:sldIdLst>
        </p14:section>
        <p14:section name="Раунд 3" id="{DD20C347-B6AD-4AEA-BC8F-DBC371137AAE}">
          <p14:sldIdLst>
            <p14:sldId id="377"/>
            <p14:sldId id="395"/>
            <p14:sldId id="463"/>
            <p14:sldId id="424"/>
            <p14:sldId id="396"/>
            <p14:sldId id="404"/>
            <p14:sldId id="430"/>
            <p14:sldId id="445"/>
          </p14:sldIdLst>
        </p14:section>
        <p14:section name="Ответы раунд 3" id="{438AD840-1F06-4309-8C36-38338040DAD9}">
          <p14:sldIdLst>
            <p14:sldId id="397"/>
            <p14:sldId id="398"/>
            <p14:sldId id="464"/>
            <p14:sldId id="425"/>
            <p14:sldId id="399"/>
            <p14:sldId id="405"/>
            <p14:sldId id="434"/>
            <p14:sldId id="446"/>
          </p14:sldIdLst>
        </p14:section>
        <p14:section name="Раунд 4" id="{4E6BE16D-81F4-4E4F-BE86-C8A4ABC028E1}">
          <p14:sldIdLst>
            <p14:sldId id="408"/>
            <p14:sldId id="409"/>
            <p14:sldId id="410"/>
            <p14:sldId id="411"/>
            <p14:sldId id="412"/>
            <p14:sldId id="413"/>
            <p14:sldId id="414"/>
          </p14:sldIdLst>
        </p14:section>
        <p14:section name="Ответы раунд 4" id="{6D65B813-539F-4100-9F8B-B84C075A93CB}">
          <p14:sldIdLst>
            <p14:sldId id="415"/>
            <p14:sldId id="436"/>
            <p14:sldId id="437"/>
            <p14:sldId id="456"/>
            <p14:sldId id="457"/>
            <p14:sldId id="458"/>
            <p14:sldId id="459"/>
            <p14:sldId id="422"/>
            <p14:sldId id="42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68" autoAdjust="0"/>
    <p:restoredTop sz="94660"/>
  </p:normalViewPr>
  <p:slideViewPr>
    <p:cSldViewPr snapToGrid="0">
      <p:cViewPr>
        <p:scale>
          <a:sx n="81" d="100"/>
          <a:sy n="81" d="100"/>
        </p:scale>
        <p:origin x="-174" y="21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36854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61258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38860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04625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5928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01371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16522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62803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3339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59325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7734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19F696D-2506-4665-81FB-7F11FB09287A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E873E56-1430-446F-A14D-17342E37876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76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E930F464-0088-98FA-34FD-1A704FBD5835}"/>
              </a:ext>
            </a:extLst>
          </p:cNvPr>
          <p:cNvSpPr/>
          <p:nvPr/>
        </p:nvSpPr>
        <p:spPr>
          <a:xfrm>
            <a:off x="2053883" y="1702192"/>
            <a:ext cx="8370277" cy="36037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51A5396-C487-E489-6DAE-C3A6FCFC6E0D}"/>
              </a:ext>
            </a:extLst>
          </p:cNvPr>
          <p:cNvSpPr/>
          <p:nvPr/>
        </p:nvSpPr>
        <p:spPr>
          <a:xfrm>
            <a:off x="1397390" y="2037435"/>
            <a:ext cx="939721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i="1" spc="5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КВИЗ</a:t>
            </a:r>
            <a:r>
              <a:rPr lang="ru-RU" sz="9600" b="1" spc="5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«ЗНАТОКИ»</a:t>
            </a:r>
          </a:p>
        </p:txBody>
      </p:sp>
    </p:spTree>
    <p:extLst>
      <p:ext uri="{BB962C8B-B14F-4D97-AF65-F5344CB8AC3E}">
        <p14:creationId xmlns:p14="http://schemas.microsoft.com/office/powerpoint/2010/main" val="36187292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00332"/>
            <a:ext cx="10515600" cy="4884285"/>
          </a:xfrm>
        </p:spPr>
        <p:txBody>
          <a:bodyPr>
            <a:normAutofit fontScale="92500" lnSpcReduction="10000"/>
          </a:bodyPr>
          <a:lstStyle/>
          <a:p>
            <a:pPr marL="514350" indent="-514350" algn="ctr">
              <a:lnSpc>
                <a:spcPct val="120000"/>
              </a:lnSpc>
              <a:buNone/>
            </a:pPr>
            <a:r>
              <a:rPr lang="ru-RU" sz="4400" b="1" dirty="0">
                <a:latin typeface="Century Gothic" pitchFamily="34" charset="0"/>
              </a:rPr>
              <a:t>Сегодня в игре</a:t>
            </a: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4400" b="1" dirty="0">
                <a:latin typeface="Century Gothic" pitchFamily="34" charset="0"/>
              </a:rPr>
              <a:t>4 раунда</a:t>
            </a: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4400" dirty="0">
                <a:latin typeface="Century Gothic" pitchFamily="34" charset="0"/>
              </a:rPr>
              <a:t>1. Логика и эрудиция</a:t>
            </a:r>
          </a:p>
          <a:p>
            <a:pPr marL="514350" indent="-514350" algn="ctr">
              <a:buNone/>
            </a:pPr>
            <a:r>
              <a:rPr lang="ru-RU" sz="4400" dirty="0">
                <a:latin typeface="Century Gothic" pitchFamily="34" charset="0"/>
              </a:rPr>
              <a:t>2. Кто такой молоденький?</a:t>
            </a:r>
          </a:p>
          <a:p>
            <a:pPr marL="514350" indent="-514350" algn="ctr">
              <a:buNone/>
            </a:pPr>
            <a:r>
              <a:rPr lang="ru-RU" sz="4400" dirty="0">
                <a:latin typeface="Century Gothic" pitchFamily="34" charset="0"/>
              </a:rPr>
              <a:t>3. Кино и музыка</a:t>
            </a:r>
          </a:p>
          <a:p>
            <a:pPr marL="514350" indent="-514350" algn="ctr">
              <a:buNone/>
            </a:pPr>
            <a:r>
              <a:rPr lang="ru-RU" sz="4400" dirty="0">
                <a:latin typeface="Century Gothic" pitchFamily="34" charset="0"/>
              </a:rPr>
              <a:t>4. Найди общее</a:t>
            </a:r>
          </a:p>
        </p:txBody>
      </p:sp>
    </p:spTree>
    <p:extLst>
      <p:ext uri="{BB962C8B-B14F-4D97-AF65-F5344CB8AC3E}">
        <p14:creationId xmlns:p14="http://schemas.microsoft.com/office/powerpoint/2010/main" val="33242938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746759" y="2165260"/>
            <a:ext cx="1051560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9600" dirty="0">
                <a:latin typeface="Century Gothic" pitchFamily="34" charset="0"/>
              </a:rPr>
              <a:t>Раунд 1</a:t>
            </a:r>
            <a:br>
              <a:rPr lang="ru-RU" sz="9600" dirty="0">
                <a:latin typeface="Century Gothic" pitchFamily="34" charset="0"/>
              </a:rPr>
            </a:br>
            <a:r>
              <a:rPr lang="ru-RU" sz="6600" dirty="0">
                <a:latin typeface="Century Gothic" pitchFamily="34" charset="0"/>
              </a:rPr>
              <a:t>«Логика и эрудиция»</a:t>
            </a:r>
          </a:p>
        </p:txBody>
      </p:sp>
    </p:spTree>
    <p:extLst>
      <p:ext uri="{BB962C8B-B14F-4D97-AF65-F5344CB8AC3E}">
        <p14:creationId xmlns:p14="http://schemas.microsoft.com/office/powerpoint/2010/main" val="3085083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886" y="1189608"/>
            <a:ext cx="10515600" cy="3755254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  <a:endParaRPr lang="en-US" sz="3200" b="1" dirty="0">
              <a:latin typeface="Century Gothic" pitchFamily="34" charset="0"/>
            </a:endParaRPr>
          </a:p>
          <a:p>
            <a:pPr marL="0" indent="0" algn="ctr">
              <a:buNone/>
            </a:pPr>
            <a:endParaRPr lang="ru-RU" sz="3600" dirty="0">
              <a:latin typeface="Century Gothic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Century Gothic" pitchFamily="34" charset="0"/>
              </a:rPr>
              <a:t>ОНА - побуждение к действию и неотъемлемая часть любого профессионального и личностного роста. Назовите ЕЕ.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38588D1-305E-1248-C8AF-4444DC0D52BA}"/>
              </a:ext>
            </a:extLst>
          </p:cNvPr>
          <p:cNvSpPr/>
          <p:nvPr/>
        </p:nvSpPr>
        <p:spPr>
          <a:xfrm>
            <a:off x="1651000" y="5929388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B15B5F7B-0653-E618-44BA-80C5C99CECAA}"/>
              </a:ext>
            </a:extLst>
          </p:cNvPr>
          <p:cNvSpPr/>
          <p:nvPr/>
        </p:nvSpPr>
        <p:spPr>
          <a:xfrm>
            <a:off x="1651000" y="5929388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48A3C70-33E1-9DC5-5DEB-1B23610DDF66}"/>
              </a:ext>
            </a:extLst>
          </p:cNvPr>
          <p:cNvSpPr txBox="1"/>
          <p:nvPr/>
        </p:nvSpPr>
        <p:spPr>
          <a:xfrm>
            <a:off x="2641600" y="592938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DE7B1F9-74B6-B6F3-42DA-6652666E52DC}"/>
              </a:ext>
            </a:extLst>
          </p:cNvPr>
          <p:cNvSpPr txBox="1"/>
          <p:nvPr/>
        </p:nvSpPr>
        <p:spPr>
          <a:xfrm>
            <a:off x="4246650" y="592938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0DF5E898-B814-1013-FBD7-1EB99552449E}"/>
              </a:ext>
            </a:extLst>
          </p:cNvPr>
          <p:cNvSpPr txBox="1"/>
          <p:nvPr/>
        </p:nvSpPr>
        <p:spPr>
          <a:xfrm>
            <a:off x="5851700" y="592938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0778AE8-2D14-EDB2-C126-BE340F72068A}"/>
              </a:ext>
            </a:extLst>
          </p:cNvPr>
          <p:cNvSpPr txBox="1"/>
          <p:nvPr/>
        </p:nvSpPr>
        <p:spPr>
          <a:xfrm>
            <a:off x="7456750" y="592938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652FB3D-06BF-9EE7-29F7-68F319A3BA6A}"/>
              </a:ext>
            </a:extLst>
          </p:cNvPr>
          <p:cNvSpPr txBox="1"/>
          <p:nvPr/>
        </p:nvSpPr>
        <p:spPr>
          <a:xfrm>
            <a:off x="9061798" y="592938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A386F68F-B7A8-8B15-078C-30F9CF57110D}"/>
              </a:ext>
            </a:extLst>
          </p:cNvPr>
          <p:cNvSpPr/>
          <p:nvPr/>
        </p:nvSpPr>
        <p:spPr>
          <a:xfrm>
            <a:off x="5353050" y="6308776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6DB725C1-6AA5-61CB-1440-D6A03CE4D188}"/>
              </a:ext>
            </a:extLst>
          </p:cNvPr>
          <p:cNvSpPr/>
          <p:nvPr/>
        </p:nvSpPr>
        <p:spPr>
          <a:xfrm>
            <a:off x="10593845" y="5605748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519F611-6665-44FA-9D85-DB1B0449DDBB}"/>
              </a:ext>
            </a:extLst>
          </p:cNvPr>
          <p:cNvSpPr txBox="1"/>
          <p:nvPr/>
        </p:nvSpPr>
        <p:spPr>
          <a:xfrm>
            <a:off x="10831944" y="568611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F4CF0B8-FC65-7739-183B-A50330CD468E}"/>
              </a:ext>
            </a:extLst>
          </p:cNvPr>
          <p:cNvSpPr txBox="1"/>
          <p:nvPr/>
        </p:nvSpPr>
        <p:spPr>
          <a:xfrm>
            <a:off x="10831944" y="567989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DB549D4-50B5-0D52-514E-EAAADF41BE64}"/>
              </a:ext>
            </a:extLst>
          </p:cNvPr>
          <p:cNvSpPr txBox="1"/>
          <p:nvPr/>
        </p:nvSpPr>
        <p:spPr>
          <a:xfrm>
            <a:off x="10831944" y="569232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B68B7AD-CE23-FF47-E3D1-A170CF9EE058}"/>
              </a:ext>
            </a:extLst>
          </p:cNvPr>
          <p:cNvSpPr txBox="1"/>
          <p:nvPr/>
        </p:nvSpPr>
        <p:spPr>
          <a:xfrm>
            <a:off x="10831944" y="567367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A8E3EB9-40D2-69B7-B104-1274AFF629B2}"/>
              </a:ext>
            </a:extLst>
          </p:cNvPr>
          <p:cNvSpPr txBox="1"/>
          <p:nvPr/>
        </p:nvSpPr>
        <p:spPr>
          <a:xfrm>
            <a:off x="10809424" y="566745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EB5AA07C-3DDA-FAC6-6F73-80892F7BE735}"/>
              </a:ext>
            </a:extLst>
          </p:cNvPr>
          <p:cNvSpPr txBox="1"/>
          <p:nvPr/>
        </p:nvSpPr>
        <p:spPr>
          <a:xfrm>
            <a:off x="10837950" y="567310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102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781050" y="1020933"/>
            <a:ext cx="10515600" cy="4345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buNone/>
            </a:pP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 marL="514350" indent="-514350" algn="ctr">
              <a:buNone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Сложный процесс, который проходит педагог через определенный срок – это …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5351E76-63A0-6CE3-3AC2-12A12575B5F3}"/>
              </a:ext>
            </a:extLst>
          </p:cNvPr>
          <p:cNvSpPr/>
          <p:nvPr/>
        </p:nvSpPr>
        <p:spPr>
          <a:xfrm>
            <a:off x="1651000" y="5915320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262D4EB8-3FC8-EBB6-C8A8-16649E48303F}"/>
              </a:ext>
            </a:extLst>
          </p:cNvPr>
          <p:cNvSpPr/>
          <p:nvPr/>
        </p:nvSpPr>
        <p:spPr>
          <a:xfrm>
            <a:off x="1651000" y="5915320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0280389-F8B7-D264-11C8-882D988465A4}"/>
              </a:ext>
            </a:extLst>
          </p:cNvPr>
          <p:cNvSpPr txBox="1"/>
          <p:nvPr/>
        </p:nvSpPr>
        <p:spPr>
          <a:xfrm>
            <a:off x="26416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A15D818-F54E-2C85-0473-6E13460AF52C}"/>
              </a:ext>
            </a:extLst>
          </p:cNvPr>
          <p:cNvSpPr txBox="1"/>
          <p:nvPr/>
        </p:nvSpPr>
        <p:spPr>
          <a:xfrm>
            <a:off x="42466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FD52E13-D6EB-3C9C-0F9F-740749DFD165}"/>
              </a:ext>
            </a:extLst>
          </p:cNvPr>
          <p:cNvSpPr txBox="1"/>
          <p:nvPr/>
        </p:nvSpPr>
        <p:spPr>
          <a:xfrm>
            <a:off x="58517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CF6AAC9-CDC7-E5DB-5A20-89124F1F3BE2}"/>
              </a:ext>
            </a:extLst>
          </p:cNvPr>
          <p:cNvSpPr txBox="1"/>
          <p:nvPr/>
        </p:nvSpPr>
        <p:spPr>
          <a:xfrm>
            <a:off x="74567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AFDF27D-7F76-3F36-1411-03EAEA95F4BC}"/>
              </a:ext>
            </a:extLst>
          </p:cNvPr>
          <p:cNvSpPr txBox="1"/>
          <p:nvPr/>
        </p:nvSpPr>
        <p:spPr>
          <a:xfrm>
            <a:off x="9061798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69843C71-934A-F81F-43A5-0CBBBAF15ABA}"/>
              </a:ext>
            </a:extLst>
          </p:cNvPr>
          <p:cNvSpPr/>
          <p:nvPr/>
        </p:nvSpPr>
        <p:spPr>
          <a:xfrm>
            <a:off x="5353050" y="6294708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7A1F3D3D-F26D-43BA-76A0-A83C18BC487D}"/>
              </a:ext>
            </a:extLst>
          </p:cNvPr>
          <p:cNvSpPr/>
          <p:nvPr/>
        </p:nvSpPr>
        <p:spPr>
          <a:xfrm>
            <a:off x="10593845" y="5591680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115E440-7589-946C-50E7-634365D8870F}"/>
              </a:ext>
            </a:extLst>
          </p:cNvPr>
          <p:cNvSpPr txBox="1"/>
          <p:nvPr/>
        </p:nvSpPr>
        <p:spPr>
          <a:xfrm>
            <a:off x="10831944" y="567204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CD79BDE-F81C-90CB-E7ED-AEF129724BB9}"/>
              </a:ext>
            </a:extLst>
          </p:cNvPr>
          <p:cNvSpPr txBox="1"/>
          <p:nvPr/>
        </p:nvSpPr>
        <p:spPr>
          <a:xfrm>
            <a:off x="10831944" y="566582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DF95691-6C57-4F7D-9484-4C904E4D2A88}"/>
              </a:ext>
            </a:extLst>
          </p:cNvPr>
          <p:cNvSpPr txBox="1"/>
          <p:nvPr/>
        </p:nvSpPr>
        <p:spPr>
          <a:xfrm>
            <a:off x="10831944" y="567825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DF7A120-876C-D724-588D-79794D562D28}"/>
              </a:ext>
            </a:extLst>
          </p:cNvPr>
          <p:cNvSpPr txBox="1"/>
          <p:nvPr/>
        </p:nvSpPr>
        <p:spPr>
          <a:xfrm>
            <a:off x="10831944" y="565960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047D0E9-CD75-27BF-9585-350B94FA5B09}"/>
              </a:ext>
            </a:extLst>
          </p:cNvPr>
          <p:cNvSpPr txBox="1"/>
          <p:nvPr/>
        </p:nvSpPr>
        <p:spPr>
          <a:xfrm>
            <a:off x="10809424" y="565339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B5A34E9-42BD-C3E8-016F-D2DAD8DB5231}"/>
              </a:ext>
            </a:extLst>
          </p:cNvPr>
          <p:cNvSpPr txBox="1"/>
          <p:nvPr/>
        </p:nvSpPr>
        <p:spPr>
          <a:xfrm>
            <a:off x="10837950" y="565903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703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772886" y="1121233"/>
            <a:ext cx="10515600" cy="43714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</a:t>
            </a:r>
            <a:r>
              <a:rPr lang="en-US" sz="3200" b="1" dirty="0">
                <a:latin typeface="Century Gothic" pitchFamily="34" charset="0"/>
              </a:rPr>
              <a:t>3</a:t>
            </a: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3200" dirty="0">
                <a:latin typeface="Century Gothic" pitchFamily="34" charset="0"/>
              </a:rPr>
              <a:t> Василий Жуковский сравнивал воспитание детей с написанием поэтического произведения. Такое произведение он называл сочетанием из двух слов, начинающихся на одну и ту же букву. Напишите это словосочетание, ставшее в тридцатых годах двадцатого века названием литературного произведения.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D7E6D33-18FF-1C32-146F-39D1BD3DC7D6}"/>
              </a:ext>
            </a:extLst>
          </p:cNvPr>
          <p:cNvSpPr/>
          <p:nvPr/>
        </p:nvSpPr>
        <p:spPr>
          <a:xfrm>
            <a:off x="1651000" y="5915320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15EF7F5-2161-925B-C936-3AECA210F919}"/>
              </a:ext>
            </a:extLst>
          </p:cNvPr>
          <p:cNvSpPr/>
          <p:nvPr/>
        </p:nvSpPr>
        <p:spPr>
          <a:xfrm>
            <a:off x="1651000" y="5915320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085708D-AADE-E936-8643-104D9CF68315}"/>
              </a:ext>
            </a:extLst>
          </p:cNvPr>
          <p:cNvSpPr txBox="1"/>
          <p:nvPr/>
        </p:nvSpPr>
        <p:spPr>
          <a:xfrm>
            <a:off x="26416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82D13F5-AB8D-386E-2224-D3F72DC63098}"/>
              </a:ext>
            </a:extLst>
          </p:cNvPr>
          <p:cNvSpPr txBox="1"/>
          <p:nvPr/>
        </p:nvSpPr>
        <p:spPr>
          <a:xfrm>
            <a:off x="42466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89C5B6F-A8AC-63A1-F146-B34C5DB89F4D}"/>
              </a:ext>
            </a:extLst>
          </p:cNvPr>
          <p:cNvSpPr txBox="1"/>
          <p:nvPr/>
        </p:nvSpPr>
        <p:spPr>
          <a:xfrm>
            <a:off x="58517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5B4E52E-C700-F7CB-4CBE-81FBDF106D5F}"/>
              </a:ext>
            </a:extLst>
          </p:cNvPr>
          <p:cNvSpPr txBox="1"/>
          <p:nvPr/>
        </p:nvSpPr>
        <p:spPr>
          <a:xfrm>
            <a:off x="74567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CE77C1D-DB45-0182-1A97-95EFECA9F21A}"/>
              </a:ext>
            </a:extLst>
          </p:cNvPr>
          <p:cNvSpPr txBox="1"/>
          <p:nvPr/>
        </p:nvSpPr>
        <p:spPr>
          <a:xfrm>
            <a:off x="9061798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E521B03F-0F80-11B8-FE42-3A30C51E8777}"/>
              </a:ext>
            </a:extLst>
          </p:cNvPr>
          <p:cNvSpPr/>
          <p:nvPr/>
        </p:nvSpPr>
        <p:spPr>
          <a:xfrm>
            <a:off x="5353050" y="6294708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0178999D-486D-44F9-8C74-A1D54306DEE9}"/>
              </a:ext>
            </a:extLst>
          </p:cNvPr>
          <p:cNvSpPr/>
          <p:nvPr/>
        </p:nvSpPr>
        <p:spPr>
          <a:xfrm>
            <a:off x="10593845" y="5591680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D5433D8-F035-C852-76F9-DA6EF46C5720}"/>
              </a:ext>
            </a:extLst>
          </p:cNvPr>
          <p:cNvSpPr txBox="1"/>
          <p:nvPr/>
        </p:nvSpPr>
        <p:spPr>
          <a:xfrm>
            <a:off x="10831944" y="567204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7AAC8F0-B5B3-9133-A5D8-C03B5EE1460A}"/>
              </a:ext>
            </a:extLst>
          </p:cNvPr>
          <p:cNvSpPr txBox="1"/>
          <p:nvPr/>
        </p:nvSpPr>
        <p:spPr>
          <a:xfrm>
            <a:off x="10831944" y="566582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8EBC1C9-7A81-A841-77EA-017FD33387FE}"/>
              </a:ext>
            </a:extLst>
          </p:cNvPr>
          <p:cNvSpPr txBox="1"/>
          <p:nvPr/>
        </p:nvSpPr>
        <p:spPr>
          <a:xfrm>
            <a:off x="10831944" y="567825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1D7D41E-3766-3D19-09DF-D262B1088EE2}"/>
              </a:ext>
            </a:extLst>
          </p:cNvPr>
          <p:cNvSpPr txBox="1"/>
          <p:nvPr/>
        </p:nvSpPr>
        <p:spPr>
          <a:xfrm>
            <a:off x="10831944" y="565960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D93B5BC-6F60-BB3D-A5AE-533370A8C30B}"/>
              </a:ext>
            </a:extLst>
          </p:cNvPr>
          <p:cNvSpPr txBox="1"/>
          <p:nvPr/>
        </p:nvSpPr>
        <p:spPr>
          <a:xfrm>
            <a:off x="10809424" y="565339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C7E07BC-D97E-5C4C-AC55-A92D64A758B9}"/>
              </a:ext>
            </a:extLst>
          </p:cNvPr>
          <p:cNvSpPr txBox="1"/>
          <p:nvPr/>
        </p:nvSpPr>
        <p:spPr>
          <a:xfrm>
            <a:off x="10837950" y="565903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819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772886" y="1121234"/>
            <a:ext cx="10515600" cy="1740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№4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3500" dirty="0">
                <a:latin typeface="Century Gothic" pitchFamily="34" charset="0"/>
              </a:rPr>
              <a:t>К методам обучения относятся: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B5BB45E-688F-2B49-9165-484AF0111A2A}"/>
              </a:ext>
            </a:extLst>
          </p:cNvPr>
          <p:cNvSpPr txBox="1"/>
          <p:nvPr/>
        </p:nvSpPr>
        <p:spPr>
          <a:xfrm>
            <a:off x="1651000" y="2861478"/>
            <a:ext cx="9487621" cy="221464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наглядные, словесные, практические</a:t>
            </a:r>
            <a:endParaRPr lang="en-US" sz="3200" dirty="0">
              <a:latin typeface="Century Gothic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образные, мистические, </a:t>
            </a:r>
            <a:r>
              <a:rPr lang="ru-RU" sz="3200" dirty="0" err="1">
                <a:latin typeface="Century Gothic" pitchFamily="34" charset="0"/>
              </a:rPr>
              <a:t>смышленные</a:t>
            </a:r>
            <a:endParaRPr lang="ru-RU" sz="3200" dirty="0">
              <a:latin typeface="Century Gothic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тестовые, математические, письменные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CBDAFBA-9A30-F26A-84DF-41F5161F6614}"/>
              </a:ext>
            </a:extLst>
          </p:cNvPr>
          <p:cNvSpPr/>
          <p:nvPr/>
        </p:nvSpPr>
        <p:spPr>
          <a:xfrm>
            <a:off x="1651000" y="5915320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E9F463EC-883A-226D-0ABB-F2FB646E4571}"/>
              </a:ext>
            </a:extLst>
          </p:cNvPr>
          <p:cNvSpPr/>
          <p:nvPr/>
        </p:nvSpPr>
        <p:spPr>
          <a:xfrm>
            <a:off x="1651000" y="5915320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1D00F23-6889-54C4-221C-D65E8B5F34F0}"/>
              </a:ext>
            </a:extLst>
          </p:cNvPr>
          <p:cNvSpPr txBox="1"/>
          <p:nvPr/>
        </p:nvSpPr>
        <p:spPr>
          <a:xfrm>
            <a:off x="26416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A6712E5-C9C7-491C-4A6C-D5F6837FB536}"/>
              </a:ext>
            </a:extLst>
          </p:cNvPr>
          <p:cNvSpPr txBox="1"/>
          <p:nvPr/>
        </p:nvSpPr>
        <p:spPr>
          <a:xfrm>
            <a:off x="42466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6F4F5D8-0FFB-6BFB-7B98-03B542075927}"/>
              </a:ext>
            </a:extLst>
          </p:cNvPr>
          <p:cNvSpPr txBox="1"/>
          <p:nvPr/>
        </p:nvSpPr>
        <p:spPr>
          <a:xfrm>
            <a:off x="58517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29AC9C1-4C56-A58F-B707-040F157D3883}"/>
              </a:ext>
            </a:extLst>
          </p:cNvPr>
          <p:cNvSpPr txBox="1"/>
          <p:nvPr/>
        </p:nvSpPr>
        <p:spPr>
          <a:xfrm>
            <a:off x="74567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7597584-779D-534E-863A-0972458F0D15}"/>
              </a:ext>
            </a:extLst>
          </p:cNvPr>
          <p:cNvSpPr txBox="1"/>
          <p:nvPr/>
        </p:nvSpPr>
        <p:spPr>
          <a:xfrm>
            <a:off x="9061798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17DD6D5-5C02-AA1A-C9E8-B512481C1E72}"/>
              </a:ext>
            </a:extLst>
          </p:cNvPr>
          <p:cNvSpPr/>
          <p:nvPr/>
        </p:nvSpPr>
        <p:spPr>
          <a:xfrm>
            <a:off x="5353050" y="6294708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93494B14-863B-6145-ADA8-5B0DA34337E3}"/>
              </a:ext>
            </a:extLst>
          </p:cNvPr>
          <p:cNvSpPr/>
          <p:nvPr/>
        </p:nvSpPr>
        <p:spPr>
          <a:xfrm>
            <a:off x="10593845" y="5591680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106162C-97DD-C5D0-D7F7-7A115BB1F2B7}"/>
              </a:ext>
            </a:extLst>
          </p:cNvPr>
          <p:cNvSpPr txBox="1"/>
          <p:nvPr/>
        </p:nvSpPr>
        <p:spPr>
          <a:xfrm>
            <a:off x="10831944" y="567204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8223527-FBB1-BC06-2CFC-1067D64569C7}"/>
              </a:ext>
            </a:extLst>
          </p:cNvPr>
          <p:cNvSpPr txBox="1"/>
          <p:nvPr/>
        </p:nvSpPr>
        <p:spPr>
          <a:xfrm>
            <a:off x="10831944" y="566582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2090958-7A2D-3B82-1222-BD8DB58E45F8}"/>
              </a:ext>
            </a:extLst>
          </p:cNvPr>
          <p:cNvSpPr txBox="1"/>
          <p:nvPr/>
        </p:nvSpPr>
        <p:spPr>
          <a:xfrm>
            <a:off x="10831944" y="567825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1B99758-2348-94CD-A04D-8DFD8B8244D2}"/>
              </a:ext>
            </a:extLst>
          </p:cNvPr>
          <p:cNvSpPr txBox="1"/>
          <p:nvPr/>
        </p:nvSpPr>
        <p:spPr>
          <a:xfrm>
            <a:off x="10831944" y="565960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7EC8EDF-D0E7-2D41-77A7-49B9295A1D9D}"/>
              </a:ext>
            </a:extLst>
          </p:cNvPr>
          <p:cNvSpPr txBox="1"/>
          <p:nvPr/>
        </p:nvSpPr>
        <p:spPr>
          <a:xfrm>
            <a:off x="10809424" y="565339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FFEB5C0-85BB-2213-CE41-2FD23A56DCAA}"/>
              </a:ext>
            </a:extLst>
          </p:cNvPr>
          <p:cNvSpPr txBox="1"/>
          <p:nvPr/>
        </p:nvSpPr>
        <p:spPr>
          <a:xfrm>
            <a:off x="10837950" y="565903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7792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0" grpId="0" animBg="1"/>
      <p:bldP spid="10" grpId="1" animBg="1"/>
      <p:bldP spid="10" grpId="2" animBg="1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542450" y="1145219"/>
            <a:ext cx="10515600" cy="44833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№5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3200" dirty="0">
                <a:latin typeface="Century Gothic" pitchFamily="34" charset="0"/>
              </a:rPr>
              <a:t>В одном учебнике по педагогике упоминаются два метода поощрения детей, являющиеся анаграммами. Один из методов — "положительная характеристика поступка, указание на правильность действий", другой — "лестный отзыв или похвала, вселяющие в человека уверенность". Назовите оба метода.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5B32F34-923C-4451-3D4D-0264FFBF042C}"/>
              </a:ext>
            </a:extLst>
          </p:cNvPr>
          <p:cNvSpPr/>
          <p:nvPr/>
        </p:nvSpPr>
        <p:spPr>
          <a:xfrm>
            <a:off x="1651000" y="5915320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8875D0EF-CFEF-DDAC-1135-D0D9490C3676}"/>
              </a:ext>
            </a:extLst>
          </p:cNvPr>
          <p:cNvSpPr/>
          <p:nvPr/>
        </p:nvSpPr>
        <p:spPr>
          <a:xfrm>
            <a:off x="1651000" y="5915320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9D8DEE-0F89-61F9-C906-A3BA3ACC7A00}"/>
              </a:ext>
            </a:extLst>
          </p:cNvPr>
          <p:cNvSpPr txBox="1"/>
          <p:nvPr/>
        </p:nvSpPr>
        <p:spPr>
          <a:xfrm>
            <a:off x="26416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56057B2-5094-05C0-77C4-84FEE20225A6}"/>
              </a:ext>
            </a:extLst>
          </p:cNvPr>
          <p:cNvSpPr txBox="1"/>
          <p:nvPr/>
        </p:nvSpPr>
        <p:spPr>
          <a:xfrm>
            <a:off x="42466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0B0A069-8004-8A55-4FC1-AEBA4E35EDA0}"/>
              </a:ext>
            </a:extLst>
          </p:cNvPr>
          <p:cNvSpPr txBox="1"/>
          <p:nvPr/>
        </p:nvSpPr>
        <p:spPr>
          <a:xfrm>
            <a:off x="58517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11B7C95-0605-AFCA-5F4C-DE0F86A20106}"/>
              </a:ext>
            </a:extLst>
          </p:cNvPr>
          <p:cNvSpPr txBox="1"/>
          <p:nvPr/>
        </p:nvSpPr>
        <p:spPr>
          <a:xfrm>
            <a:off x="74567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E86F835-6B19-9905-B36A-835F78A330EC}"/>
              </a:ext>
            </a:extLst>
          </p:cNvPr>
          <p:cNvSpPr txBox="1"/>
          <p:nvPr/>
        </p:nvSpPr>
        <p:spPr>
          <a:xfrm>
            <a:off x="9061798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E4814ED0-D891-CDFF-9039-37FEE8E4CD46}"/>
              </a:ext>
            </a:extLst>
          </p:cNvPr>
          <p:cNvSpPr/>
          <p:nvPr/>
        </p:nvSpPr>
        <p:spPr>
          <a:xfrm>
            <a:off x="5353050" y="6294708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054DCAD8-150E-9AE2-CCF0-907AFEFA98F0}"/>
              </a:ext>
            </a:extLst>
          </p:cNvPr>
          <p:cNvSpPr/>
          <p:nvPr/>
        </p:nvSpPr>
        <p:spPr>
          <a:xfrm>
            <a:off x="10593845" y="5591680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AE3CC79-CF1D-7C6F-B840-B3505A9711F4}"/>
              </a:ext>
            </a:extLst>
          </p:cNvPr>
          <p:cNvSpPr txBox="1"/>
          <p:nvPr/>
        </p:nvSpPr>
        <p:spPr>
          <a:xfrm>
            <a:off x="10831944" y="567204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55AFE65-671E-2740-11E0-8B2EB678141B}"/>
              </a:ext>
            </a:extLst>
          </p:cNvPr>
          <p:cNvSpPr txBox="1"/>
          <p:nvPr/>
        </p:nvSpPr>
        <p:spPr>
          <a:xfrm>
            <a:off x="10831944" y="566582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F6F6C7D-62ED-BEA3-3FCD-838BD6EEF1C7}"/>
              </a:ext>
            </a:extLst>
          </p:cNvPr>
          <p:cNvSpPr txBox="1"/>
          <p:nvPr/>
        </p:nvSpPr>
        <p:spPr>
          <a:xfrm>
            <a:off x="10831944" y="567825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3F69606-60F8-E8EE-2E35-668C51B254A8}"/>
              </a:ext>
            </a:extLst>
          </p:cNvPr>
          <p:cNvSpPr txBox="1"/>
          <p:nvPr/>
        </p:nvSpPr>
        <p:spPr>
          <a:xfrm>
            <a:off x="10831944" y="565960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DFDE78E-CE7F-8DD2-2466-6D26DADA21C5}"/>
              </a:ext>
            </a:extLst>
          </p:cNvPr>
          <p:cNvSpPr txBox="1"/>
          <p:nvPr/>
        </p:nvSpPr>
        <p:spPr>
          <a:xfrm>
            <a:off x="10809424" y="565339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0B2F45B-E02F-7D44-03F3-893B5CD69748}"/>
              </a:ext>
            </a:extLst>
          </p:cNvPr>
          <p:cNvSpPr txBox="1"/>
          <p:nvPr/>
        </p:nvSpPr>
        <p:spPr>
          <a:xfrm>
            <a:off x="10837950" y="565903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71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542450" y="1145219"/>
            <a:ext cx="10515600" cy="4483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№6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buNone/>
            </a:pPr>
            <a:r>
              <a:rPr lang="ru-RU" sz="3200" dirty="0">
                <a:latin typeface="Century Gothic" pitchFamily="34" charset="0"/>
              </a:rPr>
              <a:t>Норвежец </a:t>
            </a:r>
            <a:r>
              <a:rPr lang="ru-RU" sz="3200" dirty="0" err="1">
                <a:latin typeface="Century Gothic" pitchFamily="34" charset="0"/>
              </a:rPr>
              <a:t>Эспен</a:t>
            </a:r>
            <a:r>
              <a:rPr lang="ru-RU" sz="3200" dirty="0">
                <a:latin typeface="Century Gothic" pitchFamily="34" charset="0"/>
              </a:rPr>
              <a:t> </a:t>
            </a:r>
            <a:r>
              <a:rPr lang="ru-RU" sz="3200" dirty="0" err="1">
                <a:latin typeface="Century Gothic" pitchFamily="34" charset="0"/>
              </a:rPr>
              <a:t>Хольм</a:t>
            </a:r>
            <a:r>
              <a:rPr lang="ru-RU" sz="3200" dirty="0">
                <a:latin typeface="Century Gothic" pitchFamily="34" charset="0"/>
              </a:rPr>
              <a:t>, автор книги о современной педагогике, утверждает, что наихудшими учителями являются "умные идиоты", способные искалечить несформировавшуюся психику ребенка. К сожалению, сегодня они есть в жизни каждого ребенка. Кого же он обозвал "умными идиотами"?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5B32F34-923C-4451-3D4D-0264FFBF042C}"/>
              </a:ext>
            </a:extLst>
          </p:cNvPr>
          <p:cNvSpPr/>
          <p:nvPr/>
        </p:nvSpPr>
        <p:spPr>
          <a:xfrm>
            <a:off x="1651000" y="5915320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8875D0EF-CFEF-DDAC-1135-D0D9490C3676}"/>
              </a:ext>
            </a:extLst>
          </p:cNvPr>
          <p:cNvSpPr/>
          <p:nvPr/>
        </p:nvSpPr>
        <p:spPr>
          <a:xfrm>
            <a:off x="1651000" y="5915320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9D8DEE-0F89-61F9-C906-A3BA3ACC7A00}"/>
              </a:ext>
            </a:extLst>
          </p:cNvPr>
          <p:cNvSpPr txBox="1"/>
          <p:nvPr/>
        </p:nvSpPr>
        <p:spPr>
          <a:xfrm>
            <a:off x="26416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56057B2-5094-05C0-77C4-84FEE20225A6}"/>
              </a:ext>
            </a:extLst>
          </p:cNvPr>
          <p:cNvSpPr txBox="1"/>
          <p:nvPr/>
        </p:nvSpPr>
        <p:spPr>
          <a:xfrm>
            <a:off x="42466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0B0A069-8004-8A55-4FC1-AEBA4E35EDA0}"/>
              </a:ext>
            </a:extLst>
          </p:cNvPr>
          <p:cNvSpPr txBox="1"/>
          <p:nvPr/>
        </p:nvSpPr>
        <p:spPr>
          <a:xfrm>
            <a:off x="585170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11B7C95-0605-AFCA-5F4C-DE0F86A20106}"/>
              </a:ext>
            </a:extLst>
          </p:cNvPr>
          <p:cNvSpPr txBox="1"/>
          <p:nvPr/>
        </p:nvSpPr>
        <p:spPr>
          <a:xfrm>
            <a:off x="7456750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E86F835-6B19-9905-B36A-835F78A330EC}"/>
              </a:ext>
            </a:extLst>
          </p:cNvPr>
          <p:cNvSpPr txBox="1"/>
          <p:nvPr/>
        </p:nvSpPr>
        <p:spPr>
          <a:xfrm>
            <a:off x="9061798" y="59153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E4814ED0-D891-CDFF-9039-37FEE8E4CD46}"/>
              </a:ext>
            </a:extLst>
          </p:cNvPr>
          <p:cNvSpPr/>
          <p:nvPr/>
        </p:nvSpPr>
        <p:spPr>
          <a:xfrm>
            <a:off x="5353050" y="6294708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054DCAD8-150E-9AE2-CCF0-907AFEFA98F0}"/>
              </a:ext>
            </a:extLst>
          </p:cNvPr>
          <p:cNvSpPr/>
          <p:nvPr/>
        </p:nvSpPr>
        <p:spPr>
          <a:xfrm>
            <a:off x="10593845" y="5591680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AE3CC79-CF1D-7C6F-B840-B3505A9711F4}"/>
              </a:ext>
            </a:extLst>
          </p:cNvPr>
          <p:cNvSpPr txBox="1"/>
          <p:nvPr/>
        </p:nvSpPr>
        <p:spPr>
          <a:xfrm>
            <a:off x="10831944" y="567204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55AFE65-671E-2740-11E0-8B2EB678141B}"/>
              </a:ext>
            </a:extLst>
          </p:cNvPr>
          <p:cNvSpPr txBox="1"/>
          <p:nvPr/>
        </p:nvSpPr>
        <p:spPr>
          <a:xfrm>
            <a:off x="10831944" y="566582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F6F6C7D-62ED-BEA3-3FCD-838BD6EEF1C7}"/>
              </a:ext>
            </a:extLst>
          </p:cNvPr>
          <p:cNvSpPr txBox="1"/>
          <p:nvPr/>
        </p:nvSpPr>
        <p:spPr>
          <a:xfrm>
            <a:off x="10831944" y="567825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3F69606-60F8-E8EE-2E35-668C51B254A8}"/>
              </a:ext>
            </a:extLst>
          </p:cNvPr>
          <p:cNvSpPr txBox="1"/>
          <p:nvPr/>
        </p:nvSpPr>
        <p:spPr>
          <a:xfrm>
            <a:off x="10831944" y="565960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DFDE78E-CE7F-8DD2-2466-6D26DADA21C5}"/>
              </a:ext>
            </a:extLst>
          </p:cNvPr>
          <p:cNvSpPr txBox="1"/>
          <p:nvPr/>
        </p:nvSpPr>
        <p:spPr>
          <a:xfrm>
            <a:off x="10809424" y="565339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0B2F45B-E02F-7D44-03F3-893B5CD69748}"/>
              </a:ext>
            </a:extLst>
          </p:cNvPr>
          <p:cNvSpPr txBox="1"/>
          <p:nvPr/>
        </p:nvSpPr>
        <p:spPr>
          <a:xfrm>
            <a:off x="10837950" y="5659038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696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281953" y="2827605"/>
            <a:ext cx="9144000" cy="4366571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Ответы на Раунд 1</a:t>
            </a:r>
          </a:p>
        </p:txBody>
      </p:sp>
    </p:spTree>
    <p:extLst>
      <p:ext uri="{BB962C8B-B14F-4D97-AF65-F5344CB8AC3E}">
        <p14:creationId xmlns:p14="http://schemas.microsoft.com/office/powerpoint/2010/main" val="3220237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886" y="1189608"/>
            <a:ext cx="10515600" cy="3329126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  <a:endParaRPr lang="en-US" sz="3200" b="1" dirty="0">
              <a:latin typeface="Century Gothic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Century Gothic" pitchFamily="34" charset="0"/>
              </a:rPr>
              <a:t>ОНА - побуждение к действию и неотъемлемая часть любого профессионального и личностного роста. Назовите ЕЕ.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AF8D630-1F33-405F-B243-3B4011A3D8C5}"/>
              </a:ext>
            </a:extLst>
          </p:cNvPr>
          <p:cNvSpPr txBox="1"/>
          <p:nvPr/>
        </p:nvSpPr>
        <p:spPr>
          <a:xfrm>
            <a:off x="2876366" y="5393125"/>
            <a:ext cx="6107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entury Gothic" pitchFamily="34" charset="0"/>
              </a:rPr>
              <a:t>Ответ: Мотивация</a:t>
            </a:r>
          </a:p>
        </p:txBody>
      </p:sp>
    </p:spTree>
    <p:extLst>
      <p:ext uri="{BB962C8B-B14F-4D97-AF65-F5344CB8AC3E}">
        <p14:creationId xmlns:p14="http://schemas.microsoft.com/office/powerpoint/2010/main" val="4936936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781050" y="1020933"/>
            <a:ext cx="10515600" cy="4345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buNone/>
            </a:pP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 marL="514350" indent="-514350" algn="ctr">
              <a:buNone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Сложный процесс, который проходит педагог через определенный срок – это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1F6BE5F-3BFE-4744-BC82-4A9FFDE8AFCB}"/>
              </a:ext>
            </a:extLst>
          </p:cNvPr>
          <p:cNvSpPr txBox="1"/>
          <p:nvPr/>
        </p:nvSpPr>
        <p:spPr>
          <a:xfrm>
            <a:off x="2876366" y="5393125"/>
            <a:ext cx="6107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entury Gothic" pitchFamily="34" charset="0"/>
              </a:rPr>
              <a:t>Ответ: Аттестация</a:t>
            </a:r>
          </a:p>
        </p:txBody>
      </p:sp>
    </p:spTree>
    <p:extLst>
      <p:ext uri="{BB962C8B-B14F-4D97-AF65-F5344CB8AC3E}">
        <p14:creationId xmlns:p14="http://schemas.microsoft.com/office/powerpoint/2010/main" val="3264496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772886" y="1121233"/>
            <a:ext cx="10515600" cy="43714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</a:t>
            </a:r>
            <a:r>
              <a:rPr lang="en-US" sz="3200" b="1" dirty="0">
                <a:latin typeface="Century Gothic" pitchFamily="34" charset="0"/>
              </a:rPr>
              <a:t>3</a:t>
            </a: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3200" dirty="0">
                <a:latin typeface="Century Gothic" pitchFamily="34" charset="0"/>
              </a:rPr>
              <a:t> Василий Жуковский сравнивал воспитание детей с написанием поэтического произведения. Такое произведение он называл сочетанием из двух слов, начинающихся на одну и ту же букву. Напишите это словосочетание, ставшее в тридцатых годах двадцатого века названием литературного произведения.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B1D5C705-FEFE-4EC6-9C57-847818BF80EE}"/>
              </a:ext>
            </a:extLst>
          </p:cNvPr>
          <p:cNvSpPr txBox="1"/>
          <p:nvPr/>
        </p:nvSpPr>
        <p:spPr>
          <a:xfrm>
            <a:off x="1639410" y="5352046"/>
            <a:ext cx="8913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entury Gothic" pitchFamily="34" charset="0"/>
              </a:rPr>
              <a:t>Ответ: Педагогическая поэма</a:t>
            </a:r>
          </a:p>
        </p:txBody>
      </p:sp>
    </p:spTree>
    <p:extLst>
      <p:ext uri="{BB962C8B-B14F-4D97-AF65-F5344CB8AC3E}">
        <p14:creationId xmlns:p14="http://schemas.microsoft.com/office/powerpoint/2010/main" val="6765792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772886" y="1121234"/>
            <a:ext cx="10515600" cy="1740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№4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3500" dirty="0">
                <a:latin typeface="Century Gothic" pitchFamily="34" charset="0"/>
              </a:rPr>
              <a:t>К методам обучения относятся: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B5BB45E-688F-2B49-9165-484AF0111A2A}"/>
              </a:ext>
            </a:extLst>
          </p:cNvPr>
          <p:cNvSpPr txBox="1"/>
          <p:nvPr/>
        </p:nvSpPr>
        <p:spPr>
          <a:xfrm>
            <a:off x="1651000" y="2861478"/>
            <a:ext cx="9487621" cy="221464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ru-RU" sz="3200" b="1" dirty="0">
                <a:latin typeface="Century Gothic" pitchFamily="34" charset="0"/>
              </a:rPr>
              <a:t>наглядные, словесные, практические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образные, мистические, </a:t>
            </a:r>
            <a:r>
              <a:rPr lang="ru-RU" sz="3200" dirty="0" err="1">
                <a:latin typeface="Century Gothic" pitchFamily="34" charset="0"/>
              </a:rPr>
              <a:t>смышленные</a:t>
            </a:r>
            <a:endParaRPr lang="ru-RU" sz="3200" dirty="0">
              <a:latin typeface="Century Gothic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тестовые, математические, письменные</a:t>
            </a:r>
          </a:p>
        </p:txBody>
      </p:sp>
    </p:spTree>
    <p:extLst>
      <p:ext uri="{BB962C8B-B14F-4D97-AF65-F5344CB8AC3E}">
        <p14:creationId xmlns:p14="http://schemas.microsoft.com/office/powerpoint/2010/main" val="557521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542450" y="1145219"/>
            <a:ext cx="10515600" cy="44833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№5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lnSpc>
                <a:spcPct val="120000"/>
              </a:lnSpc>
              <a:buNone/>
            </a:pPr>
            <a:r>
              <a:rPr lang="ru-RU" sz="3200" dirty="0">
                <a:latin typeface="Century Gothic" pitchFamily="34" charset="0"/>
              </a:rPr>
              <a:t>В одном учебнике по педагогике упоминаются два метода поощрения детей, являющиеся анаграммами. Один из методов — "положительная характеристика поступка, указание на правильность действий", другой — "лестный отзыв или похвала, вселяющие в человека уверенность". Назовите оба метода.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76FD775-0D20-4AD2-950C-927F26BCECDF}"/>
              </a:ext>
            </a:extLst>
          </p:cNvPr>
          <p:cNvSpPr txBox="1"/>
          <p:nvPr/>
        </p:nvSpPr>
        <p:spPr>
          <a:xfrm>
            <a:off x="1695635" y="5526291"/>
            <a:ext cx="9552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entury Gothic" pitchFamily="34" charset="0"/>
              </a:rPr>
              <a:t>Ответ: Ободрение и одобрение</a:t>
            </a:r>
          </a:p>
        </p:txBody>
      </p:sp>
    </p:spTree>
    <p:extLst>
      <p:ext uri="{BB962C8B-B14F-4D97-AF65-F5344CB8AC3E}">
        <p14:creationId xmlns:p14="http://schemas.microsoft.com/office/powerpoint/2010/main" val="5044761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CAA1230A-613E-E3D8-AB22-F6B86FC8892D}"/>
              </a:ext>
            </a:extLst>
          </p:cNvPr>
          <p:cNvSpPr txBox="1">
            <a:spLocks/>
          </p:cNvSpPr>
          <p:nvPr/>
        </p:nvSpPr>
        <p:spPr>
          <a:xfrm>
            <a:off x="542450" y="1145219"/>
            <a:ext cx="10515600" cy="4483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ru-RU" sz="3200" b="1" dirty="0">
                <a:latin typeface="Century Gothic" pitchFamily="34" charset="0"/>
              </a:rPr>
              <a:t>Вопрос №6</a:t>
            </a:r>
            <a:endParaRPr lang="en-US" sz="3200" b="1" dirty="0">
              <a:latin typeface="Century Gothic" pitchFamily="34" charset="0"/>
            </a:endParaRPr>
          </a:p>
          <a:p>
            <a:pPr marL="514350" indent="-514350" algn="ctr">
              <a:buNone/>
            </a:pPr>
            <a:r>
              <a:rPr lang="ru-RU" sz="3200" dirty="0">
                <a:latin typeface="Century Gothic" pitchFamily="34" charset="0"/>
              </a:rPr>
              <a:t>Норвежец </a:t>
            </a:r>
            <a:r>
              <a:rPr lang="ru-RU" sz="3200" dirty="0" err="1">
                <a:latin typeface="Century Gothic" pitchFamily="34" charset="0"/>
              </a:rPr>
              <a:t>Эспен</a:t>
            </a:r>
            <a:r>
              <a:rPr lang="ru-RU" sz="3200" dirty="0">
                <a:latin typeface="Century Gothic" pitchFamily="34" charset="0"/>
              </a:rPr>
              <a:t> </a:t>
            </a:r>
            <a:r>
              <a:rPr lang="ru-RU" sz="3200" dirty="0" err="1">
                <a:latin typeface="Century Gothic" pitchFamily="34" charset="0"/>
              </a:rPr>
              <a:t>Хольм</a:t>
            </a:r>
            <a:r>
              <a:rPr lang="ru-RU" sz="3200" dirty="0">
                <a:latin typeface="Century Gothic" pitchFamily="34" charset="0"/>
              </a:rPr>
              <a:t>, автор книги о современной педагогике, утверждает, что наихудшими учителями являются "умные идиоты", способные искалечить несформировавшуюся психику ребенка. К сожалению, сегодня они есть в жизни каждого ребенка. Кого же он обозвал "умными идиотами"?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F3D3A22-4105-4794-BA59-3918867B6B3B}"/>
              </a:ext>
            </a:extLst>
          </p:cNvPr>
          <p:cNvSpPr txBox="1"/>
          <p:nvPr/>
        </p:nvSpPr>
        <p:spPr>
          <a:xfrm>
            <a:off x="2932106" y="5403342"/>
            <a:ext cx="6327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Century Gothic" pitchFamily="34" charset="0"/>
              </a:rPr>
              <a:t>Ответ: Компьютеры</a:t>
            </a:r>
          </a:p>
        </p:txBody>
      </p:sp>
    </p:spTree>
    <p:extLst>
      <p:ext uri="{BB962C8B-B14F-4D97-AF65-F5344CB8AC3E}">
        <p14:creationId xmlns:p14="http://schemas.microsoft.com/office/powerpoint/2010/main" val="37873520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7042" y="930203"/>
            <a:ext cx="1121791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>
                <a:latin typeface="Century Gothic" pitchFamily="34" charset="0"/>
              </a:rPr>
              <a:t>Раунд 2</a:t>
            </a:r>
            <a:br>
              <a:rPr lang="ru-RU" sz="8800" dirty="0">
                <a:latin typeface="Century Gothic" pitchFamily="34" charset="0"/>
              </a:rPr>
            </a:br>
            <a:r>
              <a:rPr lang="ru-RU" sz="6600" dirty="0">
                <a:latin typeface="Century Gothic" pitchFamily="34" charset="0"/>
              </a:rPr>
              <a:t>«Кто такой молоденький?»</a:t>
            </a:r>
            <a:endParaRPr lang="ru-RU" sz="80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42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6649375" y="1078725"/>
            <a:ext cx="4377572" cy="42364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  <a:p>
            <a:pPr algn="ctr">
              <a:buNone/>
            </a:pPr>
            <a:r>
              <a:rPr lang="ru-RU" sz="3600" dirty="0">
                <a:latin typeface="Century Gothic" pitchFamily="34" charset="0"/>
              </a:rPr>
              <a:t> </a:t>
            </a:r>
            <a:endParaRPr lang="ru-RU" sz="3200" dirty="0">
              <a:latin typeface="Century Gothic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67616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67616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35252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43288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42666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43910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42045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41423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41988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D4B4D63-6453-4FC6-ACC8-5EA50C7FC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019" y="552720"/>
            <a:ext cx="3296385" cy="496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83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6614" y="938610"/>
            <a:ext cx="3540307" cy="4351338"/>
          </a:xfrm>
        </p:spPr>
        <p:txBody>
          <a:bodyPr>
            <a:normAutofit/>
          </a:bodyPr>
          <a:lstStyle/>
          <a:p>
            <a:pPr marL="514350" indent="-514350" algn="ctr">
              <a:lnSpc>
                <a:spcPct val="150000"/>
              </a:lnSpc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357968D-4255-8309-C420-A14AE3A4E639}"/>
              </a:ext>
            </a:extLst>
          </p:cNvPr>
          <p:cNvSpPr/>
          <p:nvPr/>
        </p:nvSpPr>
        <p:spPr>
          <a:xfrm>
            <a:off x="1651000" y="567616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F3B045-9E3E-B948-7C88-48A29C99838B}"/>
              </a:ext>
            </a:extLst>
          </p:cNvPr>
          <p:cNvSpPr/>
          <p:nvPr/>
        </p:nvSpPr>
        <p:spPr>
          <a:xfrm>
            <a:off x="1651000" y="567616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BB91A64-289D-CC07-481A-C7D194A75DEB}"/>
              </a:ext>
            </a:extLst>
          </p:cNvPr>
          <p:cNvSpPr txBox="1"/>
          <p:nvPr/>
        </p:nvSpPr>
        <p:spPr>
          <a:xfrm>
            <a:off x="26416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C58F4CB-16B7-0FF3-1841-7C84D7023106}"/>
              </a:ext>
            </a:extLst>
          </p:cNvPr>
          <p:cNvSpPr txBox="1"/>
          <p:nvPr/>
        </p:nvSpPr>
        <p:spPr>
          <a:xfrm>
            <a:off x="42466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0C52FC8-EE2F-522D-B305-A08FFD7B7D10}"/>
              </a:ext>
            </a:extLst>
          </p:cNvPr>
          <p:cNvSpPr txBox="1"/>
          <p:nvPr/>
        </p:nvSpPr>
        <p:spPr>
          <a:xfrm>
            <a:off x="58517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3320394-12C4-DD48-BCED-F73C6BDDDCA0}"/>
              </a:ext>
            </a:extLst>
          </p:cNvPr>
          <p:cNvSpPr txBox="1"/>
          <p:nvPr/>
        </p:nvSpPr>
        <p:spPr>
          <a:xfrm>
            <a:off x="74567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388D75E-AADC-8A4D-7D63-36EAB9C7A37E}"/>
              </a:ext>
            </a:extLst>
          </p:cNvPr>
          <p:cNvSpPr txBox="1"/>
          <p:nvPr/>
        </p:nvSpPr>
        <p:spPr>
          <a:xfrm>
            <a:off x="9061798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0C4E663-336E-C351-6D79-92996CA5AFB9}"/>
              </a:ext>
            </a:extLst>
          </p:cNvPr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475F3B43-7B68-CD82-B989-F44897F8028C}"/>
              </a:ext>
            </a:extLst>
          </p:cNvPr>
          <p:cNvSpPr/>
          <p:nvPr/>
        </p:nvSpPr>
        <p:spPr>
          <a:xfrm>
            <a:off x="10593845" y="535252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25D1343-4A98-BB3A-B38C-EF943C7561C7}"/>
              </a:ext>
            </a:extLst>
          </p:cNvPr>
          <p:cNvSpPr txBox="1"/>
          <p:nvPr/>
        </p:nvSpPr>
        <p:spPr>
          <a:xfrm>
            <a:off x="10831944" y="543288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D77B8B1-C346-FCE9-81C7-17A4FA3E92A0}"/>
              </a:ext>
            </a:extLst>
          </p:cNvPr>
          <p:cNvSpPr txBox="1"/>
          <p:nvPr/>
        </p:nvSpPr>
        <p:spPr>
          <a:xfrm>
            <a:off x="10831944" y="542666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46679A2-C779-E3A0-04FB-0093E2F7321E}"/>
              </a:ext>
            </a:extLst>
          </p:cNvPr>
          <p:cNvSpPr txBox="1"/>
          <p:nvPr/>
        </p:nvSpPr>
        <p:spPr>
          <a:xfrm>
            <a:off x="10831944" y="543910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858F2AC-0565-2A62-3F3C-AB611A25176A}"/>
              </a:ext>
            </a:extLst>
          </p:cNvPr>
          <p:cNvSpPr txBox="1"/>
          <p:nvPr/>
        </p:nvSpPr>
        <p:spPr>
          <a:xfrm>
            <a:off x="10831944" y="542045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C149FEF-2EFA-FBA8-329B-64CA5DB5C6F2}"/>
              </a:ext>
            </a:extLst>
          </p:cNvPr>
          <p:cNvSpPr txBox="1"/>
          <p:nvPr/>
        </p:nvSpPr>
        <p:spPr>
          <a:xfrm>
            <a:off x="10809424" y="541423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A5A70A7-96AD-1F27-847D-EB33CAEBF0BA}"/>
              </a:ext>
            </a:extLst>
          </p:cNvPr>
          <p:cNvSpPr txBox="1"/>
          <p:nvPr/>
        </p:nvSpPr>
        <p:spPr>
          <a:xfrm>
            <a:off x="10837950" y="541988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21980B2-AFB1-4E9C-A2AD-C41D1102C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14" y="356980"/>
            <a:ext cx="3314772" cy="523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434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9204" y="879000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№3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111A405-2663-2ECB-EB0D-E7E0771AB4B3}"/>
              </a:ext>
            </a:extLst>
          </p:cNvPr>
          <p:cNvSpPr/>
          <p:nvPr/>
        </p:nvSpPr>
        <p:spPr>
          <a:xfrm>
            <a:off x="1651000" y="577591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0637C9F-F7CA-26CF-71CA-FFCA9217A130}"/>
              </a:ext>
            </a:extLst>
          </p:cNvPr>
          <p:cNvSpPr/>
          <p:nvPr/>
        </p:nvSpPr>
        <p:spPr>
          <a:xfrm>
            <a:off x="1651000" y="577591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29F6876-0B55-9495-E9C4-0299618821F3}"/>
              </a:ext>
            </a:extLst>
          </p:cNvPr>
          <p:cNvSpPr txBox="1"/>
          <p:nvPr/>
        </p:nvSpPr>
        <p:spPr>
          <a:xfrm>
            <a:off x="26416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E8CF1CC-E69D-9A5D-097B-C04DE002D49F}"/>
              </a:ext>
            </a:extLst>
          </p:cNvPr>
          <p:cNvSpPr txBox="1"/>
          <p:nvPr/>
        </p:nvSpPr>
        <p:spPr>
          <a:xfrm>
            <a:off x="42466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66D76AE-A6D0-AD6F-BF93-2E0C0CD9244E}"/>
              </a:ext>
            </a:extLst>
          </p:cNvPr>
          <p:cNvSpPr txBox="1"/>
          <p:nvPr/>
        </p:nvSpPr>
        <p:spPr>
          <a:xfrm>
            <a:off x="58517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DE0048D-0E61-6038-1B49-F6863360A2D9}"/>
              </a:ext>
            </a:extLst>
          </p:cNvPr>
          <p:cNvSpPr txBox="1"/>
          <p:nvPr/>
        </p:nvSpPr>
        <p:spPr>
          <a:xfrm>
            <a:off x="74567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2041AF9-2261-4C13-A3A2-D6FB7862D6A8}"/>
              </a:ext>
            </a:extLst>
          </p:cNvPr>
          <p:cNvSpPr txBox="1"/>
          <p:nvPr/>
        </p:nvSpPr>
        <p:spPr>
          <a:xfrm>
            <a:off x="9061798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20B5302A-6F44-74E6-0102-EA6042A1DB03}"/>
              </a:ext>
            </a:extLst>
          </p:cNvPr>
          <p:cNvSpPr/>
          <p:nvPr/>
        </p:nvSpPr>
        <p:spPr>
          <a:xfrm>
            <a:off x="5353050" y="631005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425ABDB0-DA53-4200-9333-B5797C23BCE8}"/>
              </a:ext>
            </a:extLst>
          </p:cNvPr>
          <p:cNvSpPr/>
          <p:nvPr/>
        </p:nvSpPr>
        <p:spPr>
          <a:xfrm>
            <a:off x="10593845" y="545227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331FC97-CBCB-429F-E185-6F351B215EDE}"/>
              </a:ext>
            </a:extLst>
          </p:cNvPr>
          <p:cNvSpPr txBox="1"/>
          <p:nvPr/>
        </p:nvSpPr>
        <p:spPr>
          <a:xfrm>
            <a:off x="10831944" y="553263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704AA90-891D-4F84-56AD-D10F4E56088E}"/>
              </a:ext>
            </a:extLst>
          </p:cNvPr>
          <p:cNvSpPr txBox="1"/>
          <p:nvPr/>
        </p:nvSpPr>
        <p:spPr>
          <a:xfrm>
            <a:off x="10831944" y="552641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564B558-9215-EA8C-3C2F-E510CC7AF18D}"/>
              </a:ext>
            </a:extLst>
          </p:cNvPr>
          <p:cNvSpPr txBox="1"/>
          <p:nvPr/>
        </p:nvSpPr>
        <p:spPr>
          <a:xfrm>
            <a:off x="10831944" y="553885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4514CEB-651A-9F41-03C4-8C448A9D4C33}"/>
              </a:ext>
            </a:extLst>
          </p:cNvPr>
          <p:cNvSpPr txBox="1"/>
          <p:nvPr/>
        </p:nvSpPr>
        <p:spPr>
          <a:xfrm>
            <a:off x="10831944" y="552020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0A97E92-DFBA-FCC4-99F7-78E1BEB6157E}"/>
              </a:ext>
            </a:extLst>
          </p:cNvPr>
          <p:cNvSpPr txBox="1"/>
          <p:nvPr/>
        </p:nvSpPr>
        <p:spPr>
          <a:xfrm>
            <a:off x="10809424" y="551398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B9831BF-B996-7C13-4402-2338AB4DB0A9}"/>
              </a:ext>
            </a:extLst>
          </p:cNvPr>
          <p:cNvSpPr txBox="1"/>
          <p:nvPr/>
        </p:nvSpPr>
        <p:spPr>
          <a:xfrm>
            <a:off x="10837950" y="551963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14C8438-F7B8-4579-971D-F40E37C46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578" y="287666"/>
            <a:ext cx="3460239" cy="532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20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№4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111A405-2663-2ECB-EB0D-E7E0771AB4B3}"/>
              </a:ext>
            </a:extLst>
          </p:cNvPr>
          <p:cNvSpPr/>
          <p:nvPr/>
        </p:nvSpPr>
        <p:spPr>
          <a:xfrm>
            <a:off x="1651000" y="577591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0637C9F-F7CA-26CF-71CA-FFCA9217A130}"/>
              </a:ext>
            </a:extLst>
          </p:cNvPr>
          <p:cNvSpPr/>
          <p:nvPr/>
        </p:nvSpPr>
        <p:spPr>
          <a:xfrm>
            <a:off x="1651000" y="577591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29F6876-0B55-9495-E9C4-0299618821F3}"/>
              </a:ext>
            </a:extLst>
          </p:cNvPr>
          <p:cNvSpPr txBox="1"/>
          <p:nvPr/>
        </p:nvSpPr>
        <p:spPr>
          <a:xfrm>
            <a:off x="26416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E8CF1CC-E69D-9A5D-097B-C04DE002D49F}"/>
              </a:ext>
            </a:extLst>
          </p:cNvPr>
          <p:cNvSpPr txBox="1"/>
          <p:nvPr/>
        </p:nvSpPr>
        <p:spPr>
          <a:xfrm>
            <a:off x="42466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66D76AE-A6D0-AD6F-BF93-2E0C0CD9244E}"/>
              </a:ext>
            </a:extLst>
          </p:cNvPr>
          <p:cNvSpPr txBox="1"/>
          <p:nvPr/>
        </p:nvSpPr>
        <p:spPr>
          <a:xfrm>
            <a:off x="58517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DE0048D-0E61-6038-1B49-F6863360A2D9}"/>
              </a:ext>
            </a:extLst>
          </p:cNvPr>
          <p:cNvSpPr txBox="1"/>
          <p:nvPr/>
        </p:nvSpPr>
        <p:spPr>
          <a:xfrm>
            <a:off x="74567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2041AF9-2261-4C13-A3A2-D6FB7862D6A8}"/>
              </a:ext>
            </a:extLst>
          </p:cNvPr>
          <p:cNvSpPr txBox="1"/>
          <p:nvPr/>
        </p:nvSpPr>
        <p:spPr>
          <a:xfrm>
            <a:off x="9061798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20B5302A-6F44-74E6-0102-EA6042A1DB03}"/>
              </a:ext>
            </a:extLst>
          </p:cNvPr>
          <p:cNvSpPr/>
          <p:nvPr/>
        </p:nvSpPr>
        <p:spPr>
          <a:xfrm>
            <a:off x="5353050" y="631005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425ABDB0-DA53-4200-9333-B5797C23BCE8}"/>
              </a:ext>
            </a:extLst>
          </p:cNvPr>
          <p:cNvSpPr/>
          <p:nvPr/>
        </p:nvSpPr>
        <p:spPr>
          <a:xfrm>
            <a:off x="10593845" y="545227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331FC97-CBCB-429F-E185-6F351B215EDE}"/>
              </a:ext>
            </a:extLst>
          </p:cNvPr>
          <p:cNvSpPr txBox="1"/>
          <p:nvPr/>
        </p:nvSpPr>
        <p:spPr>
          <a:xfrm>
            <a:off x="10831944" y="553263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704AA90-891D-4F84-56AD-D10F4E56088E}"/>
              </a:ext>
            </a:extLst>
          </p:cNvPr>
          <p:cNvSpPr txBox="1"/>
          <p:nvPr/>
        </p:nvSpPr>
        <p:spPr>
          <a:xfrm>
            <a:off x="10831944" y="552641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564B558-9215-EA8C-3C2F-E510CC7AF18D}"/>
              </a:ext>
            </a:extLst>
          </p:cNvPr>
          <p:cNvSpPr txBox="1"/>
          <p:nvPr/>
        </p:nvSpPr>
        <p:spPr>
          <a:xfrm>
            <a:off x="10831944" y="553885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4514CEB-651A-9F41-03C4-8C448A9D4C33}"/>
              </a:ext>
            </a:extLst>
          </p:cNvPr>
          <p:cNvSpPr txBox="1"/>
          <p:nvPr/>
        </p:nvSpPr>
        <p:spPr>
          <a:xfrm>
            <a:off x="10831944" y="552020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0A97E92-DFBA-FCC4-99F7-78E1BEB6157E}"/>
              </a:ext>
            </a:extLst>
          </p:cNvPr>
          <p:cNvSpPr txBox="1"/>
          <p:nvPr/>
        </p:nvSpPr>
        <p:spPr>
          <a:xfrm>
            <a:off x="10809424" y="551398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B9831BF-B996-7C13-4402-2338AB4DB0A9}"/>
              </a:ext>
            </a:extLst>
          </p:cNvPr>
          <p:cNvSpPr txBox="1"/>
          <p:nvPr/>
        </p:nvSpPr>
        <p:spPr>
          <a:xfrm>
            <a:off x="10837950" y="551963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1DBB18C-F46E-486C-B1AE-B70242DDC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687453"/>
            <a:ext cx="34290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92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№5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111A405-2663-2ECB-EB0D-E7E0771AB4B3}"/>
              </a:ext>
            </a:extLst>
          </p:cNvPr>
          <p:cNvSpPr/>
          <p:nvPr/>
        </p:nvSpPr>
        <p:spPr>
          <a:xfrm>
            <a:off x="1651000" y="577591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0637C9F-F7CA-26CF-71CA-FFCA9217A130}"/>
              </a:ext>
            </a:extLst>
          </p:cNvPr>
          <p:cNvSpPr/>
          <p:nvPr/>
        </p:nvSpPr>
        <p:spPr>
          <a:xfrm>
            <a:off x="1651000" y="577591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29F6876-0B55-9495-E9C4-0299618821F3}"/>
              </a:ext>
            </a:extLst>
          </p:cNvPr>
          <p:cNvSpPr txBox="1"/>
          <p:nvPr/>
        </p:nvSpPr>
        <p:spPr>
          <a:xfrm>
            <a:off x="26416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E8CF1CC-E69D-9A5D-097B-C04DE002D49F}"/>
              </a:ext>
            </a:extLst>
          </p:cNvPr>
          <p:cNvSpPr txBox="1"/>
          <p:nvPr/>
        </p:nvSpPr>
        <p:spPr>
          <a:xfrm>
            <a:off x="42466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66D76AE-A6D0-AD6F-BF93-2E0C0CD9244E}"/>
              </a:ext>
            </a:extLst>
          </p:cNvPr>
          <p:cNvSpPr txBox="1"/>
          <p:nvPr/>
        </p:nvSpPr>
        <p:spPr>
          <a:xfrm>
            <a:off x="58517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DE0048D-0E61-6038-1B49-F6863360A2D9}"/>
              </a:ext>
            </a:extLst>
          </p:cNvPr>
          <p:cNvSpPr txBox="1"/>
          <p:nvPr/>
        </p:nvSpPr>
        <p:spPr>
          <a:xfrm>
            <a:off x="74567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2041AF9-2261-4C13-A3A2-D6FB7862D6A8}"/>
              </a:ext>
            </a:extLst>
          </p:cNvPr>
          <p:cNvSpPr txBox="1"/>
          <p:nvPr/>
        </p:nvSpPr>
        <p:spPr>
          <a:xfrm>
            <a:off x="9061798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20B5302A-6F44-74E6-0102-EA6042A1DB03}"/>
              </a:ext>
            </a:extLst>
          </p:cNvPr>
          <p:cNvSpPr/>
          <p:nvPr/>
        </p:nvSpPr>
        <p:spPr>
          <a:xfrm>
            <a:off x="5353050" y="631005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425ABDB0-DA53-4200-9333-B5797C23BCE8}"/>
              </a:ext>
            </a:extLst>
          </p:cNvPr>
          <p:cNvSpPr/>
          <p:nvPr/>
        </p:nvSpPr>
        <p:spPr>
          <a:xfrm>
            <a:off x="10593845" y="545227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331FC97-CBCB-429F-E185-6F351B215EDE}"/>
              </a:ext>
            </a:extLst>
          </p:cNvPr>
          <p:cNvSpPr txBox="1"/>
          <p:nvPr/>
        </p:nvSpPr>
        <p:spPr>
          <a:xfrm>
            <a:off x="10831944" y="553263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704AA90-891D-4F84-56AD-D10F4E56088E}"/>
              </a:ext>
            </a:extLst>
          </p:cNvPr>
          <p:cNvSpPr txBox="1"/>
          <p:nvPr/>
        </p:nvSpPr>
        <p:spPr>
          <a:xfrm>
            <a:off x="10831944" y="552641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564B558-9215-EA8C-3C2F-E510CC7AF18D}"/>
              </a:ext>
            </a:extLst>
          </p:cNvPr>
          <p:cNvSpPr txBox="1"/>
          <p:nvPr/>
        </p:nvSpPr>
        <p:spPr>
          <a:xfrm>
            <a:off x="10831944" y="553885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4514CEB-651A-9F41-03C4-8C448A9D4C33}"/>
              </a:ext>
            </a:extLst>
          </p:cNvPr>
          <p:cNvSpPr txBox="1"/>
          <p:nvPr/>
        </p:nvSpPr>
        <p:spPr>
          <a:xfrm>
            <a:off x="10831944" y="552020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0A97E92-DFBA-FCC4-99F7-78E1BEB6157E}"/>
              </a:ext>
            </a:extLst>
          </p:cNvPr>
          <p:cNvSpPr txBox="1"/>
          <p:nvPr/>
        </p:nvSpPr>
        <p:spPr>
          <a:xfrm>
            <a:off x="10809424" y="551398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B9831BF-B996-7C13-4402-2338AB4DB0A9}"/>
              </a:ext>
            </a:extLst>
          </p:cNvPr>
          <p:cNvSpPr txBox="1"/>
          <p:nvPr/>
        </p:nvSpPr>
        <p:spPr>
          <a:xfrm>
            <a:off x="10837950" y="551963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C94C214-7305-429F-88A6-72C60300E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240" y="513241"/>
            <a:ext cx="3520460" cy="50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68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111A405-2663-2ECB-EB0D-E7E0771AB4B3}"/>
              </a:ext>
            </a:extLst>
          </p:cNvPr>
          <p:cNvSpPr/>
          <p:nvPr/>
        </p:nvSpPr>
        <p:spPr>
          <a:xfrm>
            <a:off x="1651000" y="577591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0637C9F-F7CA-26CF-71CA-FFCA9217A130}"/>
              </a:ext>
            </a:extLst>
          </p:cNvPr>
          <p:cNvSpPr/>
          <p:nvPr/>
        </p:nvSpPr>
        <p:spPr>
          <a:xfrm>
            <a:off x="1651000" y="577591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29F6876-0B55-9495-E9C4-0299618821F3}"/>
              </a:ext>
            </a:extLst>
          </p:cNvPr>
          <p:cNvSpPr txBox="1"/>
          <p:nvPr/>
        </p:nvSpPr>
        <p:spPr>
          <a:xfrm>
            <a:off x="26416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E8CF1CC-E69D-9A5D-097B-C04DE002D49F}"/>
              </a:ext>
            </a:extLst>
          </p:cNvPr>
          <p:cNvSpPr txBox="1"/>
          <p:nvPr/>
        </p:nvSpPr>
        <p:spPr>
          <a:xfrm>
            <a:off x="42466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66D76AE-A6D0-AD6F-BF93-2E0C0CD9244E}"/>
              </a:ext>
            </a:extLst>
          </p:cNvPr>
          <p:cNvSpPr txBox="1"/>
          <p:nvPr/>
        </p:nvSpPr>
        <p:spPr>
          <a:xfrm>
            <a:off x="58517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DE0048D-0E61-6038-1B49-F6863360A2D9}"/>
              </a:ext>
            </a:extLst>
          </p:cNvPr>
          <p:cNvSpPr txBox="1"/>
          <p:nvPr/>
        </p:nvSpPr>
        <p:spPr>
          <a:xfrm>
            <a:off x="74567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2041AF9-2261-4C13-A3A2-D6FB7862D6A8}"/>
              </a:ext>
            </a:extLst>
          </p:cNvPr>
          <p:cNvSpPr txBox="1"/>
          <p:nvPr/>
        </p:nvSpPr>
        <p:spPr>
          <a:xfrm>
            <a:off x="9061798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20B5302A-6F44-74E6-0102-EA6042A1DB03}"/>
              </a:ext>
            </a:extLst>
          </p:cNvPr>
          <p:cNvSpPr/>
          <p:nvPr/>
        </p:nvSpPr>
        <p:spPr>
          <a:xfrm>
            <a:off x="5353050" y="631005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425ABDB0-DA53-4200-9333-B5797C23BCE8}"/>
              </a:ext>
            </a:extLst>
          </p:cNvPr>
          <p:cNvSpPr/>
          <p:nvPr/>
        </p:nvSpPr>
        <p:spPr>
          <a:xfrm>
            <a:off x="10593845" y="545227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331FC97-CBCB-429F-E185-6F351B215EDE}"/>
              </a:ext>
            </a:extLst>
          </p:cNvPr>
          <p:cNvSpPr txBox="1"/>
          <p:nvPr/>
        </p:nvSpPr>
        <p:spPr>
          <a:xfrm>
            <a:off x="10831944" y="553263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704AA90-891D-4F84-56AD-D10F4E56088E}"/>
              </a:ext>
            </a:extLst>
          </p:cNvPr>
          <p:cNvSpPr txBox="1"/>
          <p:nvPr/>
        </p:nvSpPr>
        <p:spPr>
          <a:xfrm>
            <a:off x="10831944" y="552641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564B558-9215-EA8C-3C2F-E510CC7AF18D}"/>
              </a:ext>
            </a:extLst>
          </p:cNvPr>
          <p:cNvSpPr txBox="1"/>
          <p:nvPr/>
        </p:nvSpPr>
        <p:spPr>
          <a:xfrm>
            <a:off x="10831944" y="553885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4514CEB-651A-9F41-03C4-8C448A9D4C33}"/>
              </a:ext>
            </a:extLst>
          </p:cNvPr>
          <p:cNvSpPr txBox="1"/>
          <p:nvPr/>
        </p:nvSpPr>
        <p:spPr>
          <a:xfrm>
            <a:off x="10831944" y="552020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0A97E92-DFBA-FCC4-99F7-78E1BEB6157E}"/>
              </a:ext>
            </a:extLst>
          </p:cNvPr>
          <p:cNvSpPr txBox="1"/>
          <p:nvPr/>
        </p:nvSpPr>
        <p:spPr>
          <a:xfrm>
            <a:off x="10809424" y="551398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B9831BF-B996-7C13-4402-2338AB4DB0A9}"/>
              </a:ext>
            </a:extLst>
          </p:cNvPr>
          <p:cNvSpPr txBox="1"/>
          <p:nvPr/>
        </p:nvSpPr>
        <p:spPr>
          <a:xfrm>
            <a:off x="10837950" y="551963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884" y="718349"/>
            <a:ext cx="314325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137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111A405-2663-2ECB-EB0D-E7E0771AB4B3}"/>
              </a:ext>
            </a:extLst>
          </p:cNvPr>
          <p:cNvSpPr/>
          <p:nvPr/>
        </p:nvSpPr>
        <p:spPr>
          <a:xfrm>
            <a:off x="1651000" y="577591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0637C9F-F7CA-26CF-71CA-FFCA9217A130}"/>
              </a:ext>
            </a:extLst>
          </p:cNvPr>
          <p:cNvSpPr/>
          <p:nvPr/>
        </p:nvSpPr>
        <p:spPr>
          <a:xfrm>
            <a:off x="1651000" y="577591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29F6876-0B55-9495-E9C4-0299618821F3}"/>
              </a:ext>
            </a:extLst>
          </p:cNvPr>
          <p:cNvSpPr txBox="1"/>
          <p:nvPr/>
        </p:nvSpPr>
        <p:spPr>
          <a:xfrm>
            <a:off x="26416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E8CF1CC-E69D-9A5D-097B-C04DE002D49F}"/>
              </a:ext>
            </a:extLst>
          </p:cNvPr>
          <p:cNvSpPr txBox="1"/>
          <p:nvPr/>
        </p:nvSpPr>
        <p:spPr>
          <a:xfrm>
            <a:off x="42466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66D76AE-A6D0-AD6F-BF93-2E0C0CD9244E}"/>
              </a:ext>
            </a:extLst>
          </p:cNvPr>
          <p:cNvSpPr txBox="1"/>
          <p:nvPr/>
        </p:nvSpPr>
        <p:spPr>
          <a:xfrm>
            <a:off x="585170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DE0048D-0E61-6038-1B49-F6863360A2D9}"/>
              </a:ext>
            </a:extLst>
          </p:cNvPr>
          <p:cNvSpPr txBox="1"/>
          <p:nvPr/>
        </p:nvSpPr>
        <p:spPr>
          <a:xfrm>
            <a:off x="7456750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2041AF9-2261-4C13-A3A2-D6FB7862D6A8}"/>
              </a:ext>
            </a:extLst>
          </p:cNvPr>
          <p:cNvSpPr txBox="1"/>
          <p:nvPr/>
        </p:nvSpPr>
        <p:spPr>
          <a:xfrm>
            <a:off x="9061798" y="577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20B5302A-6F44-74E6-0102-EA6042A1DB03}"/>
              </a:ext>
            </a:extLst>
          </p:cNvPr>
          <p:cNvSpPr/>
          <p:nvPr/>
        </p:nvSpPr>
        <p:spPr>
          <a:xfrm>
            <a:off x="5353050" y="631005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425ABDB0-DA53-4200-9333-B5797C23BCE8}"/>
              </a:ext>
            </a:extLst>
          </p:cNvPr>
          <p:cNvSpPr/>
          <p:nvPr/>
        </p:nvSpPr>
        <p:spPr>
          <a:xfrm>
            <a:off x="10593845" y="545227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331FC97-CBCB-429F-E185-6F351B215EDE}"/>
              </a:ext>
            </a:extLst>
          </p:cNvPr>
          <p:cNvSpPr txBox="1"/>
          <p:nvPr/>
        </p:nvSpPr>
        <p:spPr>
          <a:xfrm>
            <a:off x="10831944" y="553263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704AA90-891D-4F84-56AD-D10F4E56088E}"/>
              </a:ext>
            </a:extLst>
          </p:cNvPr>
          <p:cNvSpPr txBox="1"/>
          <p:nvPr/>
        </p:nvSpPr>
        <p:spPr>
          <a:xfrm>
            <a:off x="10831944" y="552641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564B558-9215-EA8C-3C2F-E510CC7AF18D}"/>
              </a:ext>
            </a:extLst>
          </p:cNvPr>
          <p:cNvSpPr txBox="1"/>
          <p:nvPr/>
        </p:nvSpPr>
        <p:spPr>
          <a:xfrm>
            <a:off x="10831944" y="553885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4514CEB-651A-9F41-03C4-8C448A9D4C33}"/>
              </a:ext>
            </a:extLst>
          </p:cNvPr>
          <p:cNvSpPr txBox="1"/>
          <p:nvPr/>
        </p:nvSpPr>
        <p:spPr>
          <a:xfrm>
            <a:off x="10831944" y="552020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0A97E92-DFBA-FCC4-99F7-78E1BEB6157E}"/>
              </a:ext>
            </a:extLst>
          </p:cNvPr>
          <p:cNvSpPr txBox="1"/>
          <p:nvPr/>
        </p:nvSpPr>
        <p:spPr>
          <a:xfrm>
            <a:off x="10809424" y="551398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B9831BF-B996-7C13-4402-2338AB4DB0A9}"/>
              </a:ext>
            </a:extLst>
          </p:cNvPr>
          <p:cNvSpPr txBox="1"/>
          <p:nvPr/>
        </p:nvSpPr>
        <p:spPr>
          <a:xfrm>
            <a:off x="10837950" y="551963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227D1B7-021E-4AB2-ACAE-B75DBAB63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858" y="608946"/>
            <a:ext cx="3105583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659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9169C0E-C32A-4BCE-B9F0-49266E5032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5">
            <a:extLst>
              <a:ext uri="{FF2B5EF4-FFF2-40B4-BE49-F238E27FC236}">
                <a16:creationId xmlns="" xmlns:a16="http://schemas.microsoft.com/office/drawing/2014/main" id="{EDC2C0E9-0CFE-47B3-8ED5-6E48D48C753B}"/>
              </a:ext>
            </a:extLst>
          </p:cNvPr>
          <p:cNvSpPr txBox="1">
            <a:spLocks/>
          </p:cNvSpPr>
          <p:nvPr/>
        </p:nvSpPr>
        <p:spPr>
          <a:xfrm>
            <a:off x="1281953" y="2827605"/>
            <a:ext cx="9144000" cy="4366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Ответы на Раунд 2</a:t>
            </a:r>
          </a:p>
        </p:txBody>
      </p:sp>
    </p:spTree>
    <p:extLst>
      <p:ext uri="{BB962C8B-B14F-4D97-AF65-F5344CB8AC3E}">
        <p14:creationId xmlns:p14="http://schemas.microsoft.com/office/powerpoint/2010/main" val="31412902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6649375" y="1078725"/>
            <a:ext cx="4377572" cy="42364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  <a:p>
            <a:pPr algn="ctr">
              <a:buNone/>
            </a:pPr>
            <a:r>
              <a:rPr lang="ru-RU" sz="3600" dirty="0">
                <a:latin typeface="Century Gothic" pitchFamily="34" charset="0"/>
              </a:rPr>
              <a:t> </a:t>
            </a:r>
            <a:endParaRPr lang="ru-RU" sz="3200" dirty="0">
              <a:latin typeface="Century Gothic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0762D58-CD4F-4685-AD4F-DC8661E4184A}"/>
              </a:ext>
            </a:extLst>
          </p:cNvPr>
          <p:cNvSpPr txBox="1"/>
          <p:nvPr/>
        </p:nvSpPr>
        <p:spPr>
          <a:xfrm>
            <a:off x="5655076" y="4854509"/>
            <a:ext cx="6122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Алексей Воробьев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620C41A-54E5-48B6-BAEB-4F433B770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331" y="493866"/>
            <a:ext cx="3243955" cy="500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305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6614" y="938610"/>
            <a:ext cx="3540307" cy="4351338"/>
          </a:xfrm>
        </p:spPr>
        <p:txBody>
          <a:bodyPr>
            <a:normAutofit/>
          </a:bodyPr>
          <a:lstStyle/>
          <a:p>
            <a:pPr marL="514350" indent="-514350" algn="ctr">
              <a:lnSpc>
                <a:spcPct val="150000"/>
              </a:lnSpc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9A905E4-27C0-4AB9-92D4-A90B45540FC6}"/>
              </a:ext>
            </a:extLst>
          </p:cNvPr>
          <p:cNvSpPr txBox="1"/>
          <p:nvPr/>
        </p:nvSpPr>
        <p:spPr>
          <a:xfrm>
            <a:off x="985421" y="4366617"/>
            <a:ext cx="55633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Константин Хабенский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11468FF7-15E1-4E3D-B782-4B37B17F0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70" y="966371"/>
            <a:ext cx="430530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388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9204" y="879000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№3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53DCACC-9368-4897-90A0-F74E93EEE0C6}"/>
              </a:ext>
            </a:extLst>
          </p:cNvPr>
          <p:cNvSpPr txBox="1"/>
          <p:nvPr/>
        </p:nvSpPr>
        <p:spPr>
          <a:xfrm>
            <a:off x="923277" y="4828256"/>
            <a:ext cx="5563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Лев Толстой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725768-FCE6-4713-AFFB-33E1267C8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3240"/>
            <a:ext cx="4204949" cy="565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48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№4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6A96540-9DD1-4E20-AEBF-01919DBB14D9}"/>
              </a:ext>
            </a:extLst>
          </p:cNvPr>
          <p:cNvSpPr txBox="1"/>
          <p:nvPr/>
        </p:nvSpPr>
        <p:spPr>
          <a:xfrm>
            <a:off x="6204260" y="5052320"/>
            <a:ext cx="5910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Сергей Безруков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A904E9C-FE70-4687-AAA0-4059CA36F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598" y="388630"/>
            <a:ext cx="3267615" cy="550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737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BE6E3E3-5429-450E-BFBA-6E987783EE6D}"/>
              </a:ext>
            </a:extLst>
          </p:cNvPr>
          <p:cNvSpPr txBox="1"/>
          <p:nvPr/>
        </p:nvSpPr>
        <p:spPr>
          <a:xfrm>
            <a:off x="6204260" y="5052320"/>
            <a:ext cx="5910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Юрий Гагарин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BF22B19-079D-4EF2-9053-5185AB7C1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42" y="558280"/>
            <a:ext cx="4215502" cy="53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81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BE6E3E3-5429-450E-BFBA-6E987783EE6D}"/>
              </a:ext>
            </a:extLst>
          </p:cNvPr>
          <p:cNvSpPr txBox="1"/>
          <p:nvPr/>
        </p:nvSpPr>
        <p:spPr>
          <a:xfrm>
            <a:off x="5964563" y="5078953"/>
            <a:ext cx="5910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Ольга </a:t>
            </a:r>
            <a:r>
              <a:rPr lang="ru-RU" sz="3600" dirty="0" err="1">
                <a:latin typeface="Century Gothic" panose="020B0502020202020204" pitchFamily="34" charset="0"/>
              </a:rPr>
              <a:t>Картункова</a:t>
            </a:r>
            <a:endParaRPr lang="ru-RU" sz="3600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Веселая, находчивая, похудевшая – феноменальное преображение Ольги  Картунковой | STARHIT">
            <a:extLst>
              <a:ext uri="{FF2B5EF4-FFF2-40B4-BE49-F238E27FC236}">
                <a16:creationId xmlns="" xmlns:a16="http://schemas.microsoft.com/office/drawing/2014/main" id="{58A60CD8-F0D2-4B66-97DA-4CB813FA4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43" y="840096"/>
            <a:ext cx="45720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719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48843" y="911356"/>
            <a:ext cx="5791200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BE6E3E3-5429-450E-BFBA-6E987783EE6D}"/>
              </a:ext>
            </a:extLst>
          </p:cNvPr>
          <p:cNvSpPr txBox="1"/>
          <p:nvPr/>
        </p:nvSpPr>
        <p:spPr>
          <a:xfrm>
            <a:off x="5964563" y="5078953"/>
            <a:ext cx="5910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</a:t>
            </a:r>
            <a:r>
              <a:rPr lang="ru-RU" sz="3600" dirty="0" smtClean="0">
                <a:latin typeface="Century Gothic" panose="020B0502020202020204" pitchFamily="34" charset="0"/>
              </a:rPr>
              <a:t>Михаил Боярский</a:t>
            </a:r>
            <a:endParaRPr lang="ru-RU" sz="36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37" y="1048509"/>
            <a:ext cx="31432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5883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D660B94-273F-FF2C-709D-45A1455D0607}"/>
              </a:ext>
            </a:extLst>
          </p:cNvPr>
          <p:cNvSpPr txBox="1"/>
          <p:nvPr/>
        </p:nvSpPr>
        <p:spPr>
          <a:xfrm>
            <a:off x="1847557" y="1794652"/>
            <a:ext cx="84968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>
                <a:latin typeface="Century Gothic" pitchFamily="34" charset="0"/>
              </a:rPr>
              <a:t>Раунд 3</a:t>
            </a:r>
            <a:br>
              <a:rPr lang="ru-RU" sz="8800" dirty="0">
                <a:latin typeface="Century Gothic" pitchFamily="34" charset="0"/>
              </a:rPr>
            </a:br>
            <a:r>
              <a:rPr lang="ru-RU" sz="6600" dirty="0">
                <a:latin typeface="Century Gothic" pitchFamily="34" charset="0"/>
              </a:rPr>
              <a:t>«Кино и музыка»</a:t>
            </a:r>
            <a:endParaRPr lang="ru-RU" sz="80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024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1083076"/>
            <a:ext cx="9931790" cy="408076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 </a:t>
            </a:r>
            <a:r>
              <a:rPr lang="ru-RU" sz="3200" dirty="0" smtClean="0">
                <a:latin typeface="Century Gothic" pitchFamily="34" charset="0"/>
              </a:rPr>
              <a:t>Из какого фильма фраза?</a:t>
            </a:r>
          </a:p>
          <a:p>
            <a:pPr algn="ctr">
              <a:buNone/>
            </a:pPr>
            <a:endParaRPr lang="ru-RU" sz="3200" dirty="0" smtClean="0">
              <a:latin typeface="Century Gothic" pitchFamily="34" charset="0"/>
            </a:endParaRPr>
          </a:p>
          <a:p>
            <a:pPr algn="ctr">
              <a:buNone/>
            </a:pPr>
            <a:r>
              <a:rPr lang="ru-RU" sz="2400" b="1" dirty="0">
                <a:latin typeface="Century Gothic" pitchFamily="34" charset="0"/>
              </a:rPr>
              <a:t>Вы не спешите, молодой человек, это только предупредительный </a:t>
            </a:r>
            <a:r>
              <a:rPr lang="ru-RU" sz="2400" b="1" dirty="0" smtClean="0">
                <a:latin typeface="Century Gothic" pitchFamily="34" charset="0"/>
              </a:rPr>
              <a:t>звонок.</a:t>
            </a:r>
            <a:endParaRPr lang="ru-RU" sz="2400" b="1" dirty="0">
              <a:latin typeface="Century Gothic" pitchFamily="34" charset="0"/>
            </a:endParaRPr>
          </a:p>
          <a:p>
            <a:pPr algn="ctr">
              <a:buNone/>
            </a:pPr>
            <a:r>
              <a:rPr lang="ru-RU" sz="2400" b="1" dirty="0">
                <a:latin typeface="Century Gothic" pitchFamily="34" charset="0"/>
              </a:rPr>
              <a:t>У нас почти как в театре.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2730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1083076"/>
            <a:ext cx="9931790" cy="408076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 Какого цвета водолазки?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B58F40A-B9EF-3D0B-DD44-0796F8907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261" y="2459781"/>
            <a:ext cx="4599582" cy="303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702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1284984"/>
            <a:ext cx="9931790" cy="12132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Назовите город, который упоминается в песне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trofim-gorod-sochi">
            <a:hlinkClick r:id="" action="ppaction://media"/>
            <a:extLst>
              <a:ext uri="{FF2B5EF4-FFF2-40B4-BE49-F238E27FC236}">
                <a16:creationId xmlns="" xmlns:a16="http://schemas.microsoft.com/office/drawing/2014/main" id="{876AD2B7-CCA8-218F-1BC7-56EF3EA947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7298.7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3117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2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0"/>
                            </p:stCondLst>
                            <p:childTnLst>
                              <p:par>
                                <p:cTn id="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0"/>
                            </p:stCondLst>
                            <p:childTnLst>
                              <p:par>
                                <p:cTn id="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0"/>
                            </p:stCondLst>
                            <p:childTnLst>
                              <p:par>
                                <p:cTn id="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0"/>
                            </p:stCondLst>
                            <p:childTnLst>
                              <p:par>
                                <p:cTn id="3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0"/>
                            </p:stCondLst>
                            <p:childTnLst>
                              <p:par>
                                <p:cTn id="3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0"/>
                            </p:stCondLst>
                            <p:childTnLst>
                              <p:par>
                                <p:cTn id="4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621437"/>
            <a:ext cx="9931790" cy="454240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№3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 Сопоставьте фото режиссера с его картиной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CA2FFC7-7036-580C-26F3-314FD6E7F359}"/>
              </a:ext>
            </a:extLst>
          </p:cNvPr>
          <p:cNvSpPr txBox="1"/>
          <p:nvPr/>
        </p:nvSpPr>
        <p:spPr>
          <a:xfrm>
            <a:off x="6096000" y="2741553"/>
            <a:ext cx="6213763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ru-RU" sz="2800" dirty="0">
                <a:latin typeface="Century Gothic" pitchFamily="34" charset="0"/>
              </a:rPr>
              <a:t>Невероятные приключения итальянцев в России</a:t>
            </a:r>
            <a:endParaRPr lang="en-US" sz="2800" dirty="0">
              <a:latin typeface="Century Gothic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12 стульев</a:t>
            </a:r>
            <a:endParaRPr lang="en-US" sz="3200" dirty="0">
              <a:latin typeface="Century Gothic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Андрей Рублев</a:t>
            </a:r>
            <a:endParaRPr lang="en-US" sz="3200" dirty="0">
              <a:latin typeface="Century Gothic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ru-RU" sz="3200" dirty="0">
                <a:latin typeface="Century Gothic" pitchFamily="34" charset="0"/>
              </a:rPr>
              <a:t>Афоня</a:t>
            </a:r>
            <a:endParaRPr lang="ru-RU" sz="3200" dirty="0"/>
          </a:p>
        </p:txBody>
      </p:sp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9BC2EAC9-6D14-71E4-47DC-6B64BFA93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491" y="1915831"/>
            <a:ext cx="1725626" cy="206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="" xmlns:a16="http://schemas.microsoft.com/office/drawing/2014/main" id="{BFDD3F7C-8537-C178-DFA4-E3C3B754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97" y="1915831"/>
            <a:ext cx="1725627" cy="21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="" xmlns:a16="http://schemas.microsoft.com/office/drawing/2014/main" id="{CF0B18E0-E42B-81E8-E340-6167B6C99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86"/>
          <a:stretch/>
        </p:blipFill>
        <p:spPr bwMode="auto">
          <a:xfrm>
            <a:off x="1218701" y="4098298"/>
            <a:ext cx="2178606" cy="177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="" xmlns:a16="http://schemas.microsoft.com/office/drawing/2014/main" id="{AB8618BE-5D3A-EBAF-A204-EB2E8929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34" y="4098298"/>
            <a:ext cx="2315892" cy="17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7296593A-8C78-69D9-AFD8-CDD72C268E14}"/>
              </a:ext>
            </a:extLst>
          </p:cNvPr>
          <p:cNvSpPr/>
          <p:nvPr/>
        </p:nvSpPr>
        <p:spPr>
          <a:xfrm>
            <a:off x="1026284" y="3515376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="" xmlns:a16="http://schemas.microsoft.com/office/drawing/2014/main" id="{6F099A3D-EA79-9B86-E69C-2C32FE8598CB}"/>
              </a:ext>
            </a:extLst>
          </p:cNvPr>
          <p:cNvSpPr/>
          <p:nvPr/>
        </p:nvSpPr>
        <p:spPr>
          <a:xfrm>
            <a:off x="3488767" y="3485155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BB35E710-FAB4-B3D6-232C-21A5BCA2AB29}"/>
              </a:ext>
            </a:extLst>
          </p:cNvPr>
          <p:cNvSpPr/>
          <p:nvPr/>
        </p:nvSpPr>
        <p:spPr>
          <a:xfrm>
            <a:off x="1288708" y="5372516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="" xmlns:a16="http://schemas.microsoft.com/office/drawing/2014/main" id="{7EB8AE7B-3115-661D-C570-D039FD3A1339}"/>
              </a:ext>
            </a:extLst>
          </p:cNvPr>
          <p:cNvSpPr/>
          <p:nvPr/>
        </p:nvSpPr>
        <p:spPr>
          <a:xfrm>
            <a:off x="3787280" y="5372516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CDDA1477-0286-F932-C59C-C9BA3141A02C}"/>
              </a:ext>
            </a:extLst>
          </p:cNvPr>
          <p:cNvSpPr/>
          <p:nvPr/>
        </p:nvSpPr>
        <p:spPr>
          <a:xfrm>
            <a:off x="1651000" y="595752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04F90927-7CB7-CE93-9A1C-E27E1E703AEE}"/>
              </a:ext>
            </a:extLst>
          </p:cNvPr>
          <p:cNvSpPr/>
          <p:nvPr/>
        </p:nvSpPr>
        <p:spPr>
          <a:xfrm>
            <a:off x="1651000" y="595752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44E618F-CFE1-FA09-DDC4-34B03D1841B0}"/>
              </a:ext>
            </a:extLst>
          </p:cNvPr>
          <p:cNvSpPr txBox="1"/>
          <p:nvPr/>
        </p:nvSpPr>
        <p:spPr>
          <a:xfrm>
            <a:off x="2641600" y="59575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80984BD6-1109-8F59-4C49-E75EF3EABF0A}"/>
              </a:ext>
            </a:extLst>
          </p:cNvPr>
          <p:cNvSpPr txBox="1"/>
          <p:nvPr/>
        </p:nvSpPr>
        <p:spPr>
          <a:xfrm>
            <a:off x="4246650" y="59575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74DE17D-B15E-13F0-DAED-28941BBBBDB1}"/>
              </a:ext>
            </a:extLst>
          </p:cNvPr>
          <p:cNvSpPr txBox="1"/>
          <p:nvPr/>
        </p:nvSpPr>
        <p:spPr>
          <a:xfrm>
            <a:off x="5851700" y="59575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998A4BE2-6ADA-B785-9A38-1969C30AD6BC}"/>
              </a:ext>
            </a:extLst>
          </p:cNvPr>
          <p:cNvSpPr txBox="1"/>
          <p:nvPr/>
        </p:nvSpPr>
        <p:spPr>
          <a:xfrm>
            <a:off x="7456750" y="59575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7020D3F8-3A6F-DBBF-D463-D5BF5989A9A2}"/>
              </a:ext>
            </a:extLst>
          </p:cNvPr>
          <p:cNvSpPr txBox="1"/>
          <p:nvPr/>
        </p:nvSpPr>
        <p:spPr>
          <a:xfrm>
            <a:off x="9061798" y="59575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C54E3A6F-4986-06BF-282E-81F6FAB7FA0E}"/>
              </a:ext>
            </a:extLst>
          </p:cNvPr>
          <p:cNvSpPr/>
          <p:nvPr/>
        </p:nvSpPr>
        <p:spPr>
          <a:xfrm>
            <a:off x="5353050" y="6336912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="" xmlns:a16="http://schemas.microsoft.com/office/drawing/2014/main" id="{73F229EB-9CD7-9A51-5DDF-39FA0B428AD8}"/>
              </a:ext>
            </a:extLst>
          </p:cNvPr>
          <p:cNvSpPr/>
          <p:nvPr/>
        </p:nvSpPr>
        <p:spPr>
          <a:xfrm>
            <a:off x="10593845" y="563388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4839FE7C-A465-E27C-DC85-8982AE0BE10C}"/>
              </a:ext>
            </a:extLst>
          </p:cNvPr>
          <p:cNvSpPr txBox="1"/>
          <p:nvPr/>
        </p:nvSpPr>
        <p:spPr>
          <a:xfrm>
            <a:off x="10831944" y="571424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6522FAB-6AF5-DA30-4D36-235173736C03}"/>
              </a:ext>
            </a:extLst>
          </p:cNvPr>
          <p:cNvSpPr txBox="1"/>
          <p:nvPr/>
        </p:nvSpPr>
        <p:spPr>
          <a:xfrm>
            <a:off x="10831944" y="570802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A6FA6F87-B141-7D9E-B7B1-2102C66C9392}"/>
              </a:ext>
            </a:extLst>
          </p:cNvPr>
          <p:cNvSpPr txBox="1"/>
          <p:nvPr/>
        </p:nvSpPr>
        <p:spPr>
          <a:xfrm>
            <a:off x="10831944" y="572046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D90E3690-A36E-5F7A-0992-F099D193B785}"/>
              </a:ext>
            </a:extLst>
          </p:cNvPr>
          <p:cNvSpPr txBox="1"/>
          <p:nvPr/>
        </p:nvSpPr>
        <p:spPr>
          <a:xfrm>
            <a:off x="10831944" y="570181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E078B16F-DB7E-4DC8-E8E2-6C940F35CF7B}"/>
              </a:ext>
            </a:extLst>
          </p:cNvPr>
          <p:cNvSpPr txBox="1"/>
          <p:nvPr/>
        </p:nvSpPr>
        <p:spPr>
          <a:xfrm>
            <a:off x="10809424" y="569559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D24AAD35-38C4-9BCB-F0C1-C680396AA6EC}"/>
              </a:ext>
            </a:extLst>
          </p:cNvPr>
          <p:cNvSpPr txBox="1"/>
          <p:nvPr/>
        </p:nvSpPr>
        <p:spPr>
          <a:xfrm>
            <a:off x="10837950" y="570124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68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/>
      <p:bldP spid="39" grpId="0"/>
      <p:bldP spid="40" grpId="0"/>
      <p:bldP spid="41" grpId="0"/>
      <p:bldP spid="42" grpId="0"/>
      <p:bldP spid="43" grpId="0" animBg="1"/>
      <p:bldP spid="44" grpId="0" animBg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838200" y="1136342"/>
            <a:ext cx="10515600" cy="446832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№4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Отгадайте фильм по трем картинкам.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5A9DB8A-DFB3-E7BF-ED4E-A1A1ADB46496}"/>
              </a:ext>
            </a:extLst>
          </p:cNvPr>
          <p:cNvSpPr/>
          <p:nvPr/>
        </p:nvSpPr>
        <p:spPr>
          <a:xfrm>
            <a:off x="1651000" y="567616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B0B3BE3-0E0F-3B18-8579-94E5CCA6953C}"/>
              </a:ext>
            </a:extLst>
          </p:cNvPr>
          <p:cNvSpPr/>
          <p:nvPr/>
        </p:nvSpPr>
        <p:spPr>
          <a:xfrm>
            <a:off x="1651000" y="567616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9DD553F-3C7A-1978-95F2-823DFC5CE55B}"/>
              </a:ext>
            </a:extLst>
          </p:cNvPr>
          <p:cNvSpPr txBox="1"/>
          <p:nvPr/>
        </p:nvSpPr>
        <p:spPr>
          <a:xfrm>
            <a:off x="26416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CCC1E25-83FA-8C71-A593-5F6DE2176468}"/>
              </a:ext>
            </a:extLst>
          </p:cNvPr>
          <p:cNvSpPr txBox="1"/>
          <p:nvPr/>
        </p:nvSpPr>
        <p:spPr>
          <a:xfrm>
            <a:off x="42466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EC9A16A-9729-047D-05B9-7C2CF8BB4F31}"/>
              </a:ext>
            </a:extLst>
          </p:cNvPr>
          <p:cNvSpPr txBox="1"/>
          <p:nvPr/>
        </p:nvSpPr>
        <p:spPr>
          <a:xfrm>
            <a:off x="58517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AB6EE3F-D834-D02F-F56F-92B695BEC1C4}"/>
              </a:ext>
            </a:extLst>
          </p:cNvPr>
          <p:cNvSpPr txBox="1"/>
          <p:nvPr/>
        </p:nvSpPr>
        <p:spPr>
          <a:xfrm>
            <a:off x="74567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B264062-64F7-501F-0067-EA79C07865C9}"/>
              </a:ext>
            </a:extLst>
          </p:cNvPr>
          <p:cNvSpPr txBox="1"/>
          <p:nvPr/>
        </p:nvSpPr>
        <p:spPr>
          <a:xfrm>
            <a:off x="9061798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F39FD76-3459-36CB-08F4-E4D1F519853B}"/>
              </a:ext>
            </a:extLst>
          </p:cNvPr>
          <p:cNvSpPr/>
          <p:nvPr/>
        </p:nvSpPr>
        <p:spPr>
          <a:xfrm>
            <a:off x="5353050" y="6055552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65AA4D6F-8AEF-0EA8-B70C-85724C3939DA}"/>
              </a:ext>
            </a:extLst>
          </p:cNvPr>
          <p:cNvSpPr/>
          <p:nvPr/>
        </p:nvSpPr>
        <p:spPr>
          <a:xfrm>
            <a:off x="10593845" y="535252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940D6D4-EBD7-CFF1-1045-A1B2C37DE879}"/>
              </a:ext>
            </a:extLst>
          </p:cNvPr>
          <p:cNvSpPr txBox="1"/>
          <p:nvPr/>
        </p:nvSpPr>
        <p:spPr>
          <a:xfrm>
            <a:off x="10831944" y="543288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39EA01E-CE38-5F06-A781-F4C290C8C7FA}"/>
              </a:ext>
            </a:extLst>
          </p:cNvPr>
          <p:cNvSpPr txBox="1"/>
          <p:nvPr/>
        </p:nvSpPr>
        <p:spPr>
          <a:xfrm>
            <a:off x="10831944" y="542666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3F962BF-E3F0-A577-EE7F-9115A4F50F4B}"/>
              </a:ext>
            </a:extLst>
          </p:cNvPr>
          <p:cNvSpPr txBox="1"/>
          <p:nvPr/>
        </p:nvSpPr>
        <p:spPr>
          <a:xfrm>
            <a:off x="10831944" y="543910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F1C28B3-4F02-88A4-95E2-13AF066E2AD1}"/>
              </a:ext>
            </a:extLst>
          </p:cNvPr>
          <p:cNvSpPr txBox="1"/>
          <p:nvPr/>
        </p:nvSpPr>
        <p:spPr>
          <a:xfrm>
            <a:off x="10831944" y="542045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0F601D6-BCED-BAE6-086D-8F5F397D04E5}"/>
              </a:ext>
            </a:extLst>
          </p:cNvPr>
          <p:cNvSpPr txBox="1"/>
          <p:nvPr/>
        </p:nvSpPr>
        <p:spPr>
          <a:xfrm>
            <a:off x="10809424" y="541423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25FC9C-6724-1519-E44F-6E798A2EE3DC}"/>
              </a:ext>
            </a:extLst>
          </p:cNvPr>
          <p:cNvSpPr txBox="1"/>
          <p:nvPr/>
        </p:nvSpPr>
        <p:spPr>
          <a:xfrm>
            <a:off x="10837950" y="541988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55283A6-C182-FE53-D89C-381C22EB7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9" y="2677433"/>
            <a:ext cx="8768409" cy="25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708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9" grpId="0"/>
      <p:bldP spid="10" grpId="0"/>
      <p:bldP spid="12" grpId="0"/>
      <p:bldP spid="13" grpId="0"/>
      <p:bldP spid="14" grpId="0"/>
      <p:bldP spid="15" grpId="0" animBg="1"/>
      <p:bldP spid="16" grpId="0" animBg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838200" y="649456"/>
            <a:ext cx="10515600" cy="164935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№5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Как называется эта школа?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5A9DB8A-DFB3-E7BF-ED4E-A1A1ADB46496}"/>
              </a:ext>
            </a:extLst>
          </p:cNvPr>
          <p:cNvSpPr/>
          <p:nvPr/>
        </p:nvSpPr>
        <p:spPr>
          <a:xfrm>
            <a:off x="1651000" y="567616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B0B3BE3-0E0F-3B18-8579-94E5CCA6953C}"/>
              </a:ext>
            </a:extLst>
          </p:cNvPr>
          <p:cNvSpPr/>
          <p:nvPr/>
        </p:nvSpPr>
        <p:spPr>
          <a:xfrm>
            <a:off x="1651000" y="567616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9DD553F-3C7A-1978-95F2-823DFC5CE55B}"/>
              </a:ext>
            </a:extLst>
          </p:cNvPr>
          <p:cNvSpPr txBox="1"/>
          <p:nvPr/>
        </p:nvSpPr>
        <p:spPr>
          <a:xfrm>
            <a:off x="26416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CCC1E25-83FA-8C71-A593-5F6DE2176468}"/>
              </a:ext>
            </a:extLst>
          </p:cNvPr>
          <p:cNvSpPr txBox="1"/>
          <p:nvPr/>
        </p:nvSpPr>
        <p:spPr>
          <a:xfrm>
            <a:off x="42466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EC9A16A-9729-047D-05B9-7C2CF8BB4F31}"/>
              </a:ext>
            </a:extLst>
          </p:cNvPr>
          <p:cNvSpPr txBox="1"/>
          <p:nvPr/>
        </p:nvSpPr>
        <p:spPr>
          <a:xfrm>
            <a:off x="58517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AB6EE3F-D834-D02F-F56F-92B695BEC1C4}"/>
              </a:ext>
            </a:extLst>
          </p:cNvPr>
          <p:cNvSpPr txBox="1"/>
          <p:nvPr/>
        </p:nvSpPr>
        <p:spPr>
          <a:xfrm>
            <a:off x="74567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B264062-64F7-501F-0067-EA79C07865C9}"/>
              </a:ext>
            </a:extLst>
          </p:cNvPr>
          <p:cNvSpPr txBox="1"/>
          <p:nvPr/>
        </p:nvSpPr>
        <p:spPr>
          <a:xfrm>
            <a:off x="9061798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F39FD76-3459-36CB-08F4-E4D1F519853B}"/>
              </a:ext>
            </a:extLst>
          </p:cNvPr>
          <p:cNvSpPr/>
          <p:nvPr/>
        </p:nvSpPr>
        <p:spPr>
          <a:xfrm>
            <a:off x="5353050" y="6055552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65AA4D6F-8AEF-0EA8-B70C-85724C3939DA}"/>
              </a:ext>
            </a:extLst>
          </p:cNvPr>
          <p:cNvSpPr/>
          <p:nvPr/>
        </p:nvSpPr>
        <p:spPr>
          <a:xfrm>
            <a:off x="10593845" y="535252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940D6D4-EBD7-CFF1-1045-A1B2C37DE879}"/>
              </a:ext>
            </a:extLst>
          </p:cNvPr>
          <p:cNvSpPr txBox="1"/>
          <p:nvPr/>
        </p:nvSpPr>
        <p:spPr>
          <a:xfrm>
            <a:off x="10831944" y="543288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39EA01E-CE38-5F06-A781-F4C290C8C7FA}"/>
              </a:ext>
            </a:extLst>
          </p:cNvPr>
          <p:cNvSpPr txBox="1"/>
          <p:nvPr/>
        </p:nvSpPr>
        <p:spPr>
          <a:xfrm>
            <a:off x="10831944" y="542666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3F962BF-E3F0-A577-EE7F-9115A4F50F4B}"/>
              </a:ext>
            </a:extLst>
          </p:cNvPr>
          <p:cNvSpPr txBox="1"/>
          <p:nvPr/>
        </p:nvSpPr>
        <p:spPr>
          <a:xfrm>
            <a:off x="10831944" y="543910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F1C28B3-4F02-88A4-95E2-13AF066E2AD1}"/>
              </a:ext>
            </a:extLst>
          </p:cNvPr>
          <p:cNvSpPr txBox="1"/>
          <p:nvPr/>
        </p:nvSpPr>
        <p:spPr>
          <a:xfrm>
            <a:off x="10831944" y="542045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0F601D6-BCED-BAE6-086D-8F5F397D04E5}"/>
              </a:ext>
            </a:extLst>
          </p:cNvPr>
          <p:cNvSpPr txBox="1"/>
          <p:nvPr/>
        </p:nvSpPr>
        <p:spPr>
          <a:xfrm>
            <a:off x="10809424" y="541423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25FC9C-6724-1519-E44F-6E798A2EE3DC}"/>
              </a:ext>
            </a:extLst>
          </p:cNvPr>
          <p:cNvSpPr txBox="1"/>
          <p:nvPr/>
        </p:nvSpPr>
        <p:spPr>
          <a:xfrm>
            <a:off x="10837950" y="541988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387" y="1973178"/>
            <a:ext cx="6273329" cy="364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8029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9" grpId="0"/>
      <p:bldP spid="10" grpId="0"/>
      <p:bldP spid="12" grpId="0"/>
      <p:bldP spid="13" grpId="0"/>
      <p:bldP spid="14" grpId="0"/>
      <p:bldP spid="15" grpId="0" animBg="1"/>
      <p:bldP spid="16" grpId="0" animBg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838200" y="649456"/>
            <a:ext cx="10515600" cy="164935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Из какого фильма этот кадр?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5A9DB8A-DFB3-E7BF-ED4E-A1A1ADB46496}"/>
              </a:ext>
            </a:extLst>
          </p:cNvPr>
          <p:cNvSpPr/>
          <p:nvPr/>
        </p:nvSpPr>
        <p:spPr>
          <a:xfrm>
            <a:off x="1651000" y="5676164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B0B3BE3-0E0F-3B18-8579-94E5CCA6953C}"/>
              </a:ext>
            </a:extLst>
          </p:cNvPr>
          <p:cNvSpPr/>
          <p:nvPr/>
        </p:nvSpPr>
        <p:spPr>
          <a:xfrm>
            <a:off x="1651000" y="5676164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9DD553F-3C7A-1978-95F2-823DFC5CE55B}"/>
              </a:ext>
            </a:extLst>
          </p:cNvPr>
          <p:cNvSpPr txBox="1"/>
          <p:nvPr/>
        </p:nvSpPr>
        <p:spPr>
          <a:xfrm>
            <a:off x="26416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CCC1E25-83FA-8C71-A593-5F6DE2176468}"/>
              </a:ext>
            </a:extLst>
          </p:cNvPr>
          <p:cNvSpPr txBox="1"/>
          <p:nvPr/>
        </p:nvSpPr>
        <p:spPr>
          <a:xfrm>
            <a:off x="42466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EC9A16A-9729-047D-05B9-7C2CF8BB4F31}"/>
              </a:ext>
            </a:extLst>
          </p:cNvPr>
          <p:cNvSpPr txBox="1"/>
          <p:nvPr/>
        </p:nvSpPr>
        <p:spPr>
          <a:xfrm>
            <a:off x="585170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AB6EE3F-D834-D02F-F56F-92B695BEC1C4}"/>
              </a:ext>
            </a:extLst>
          </p:cNvPr>
          <p:cNvSpPr txBox="1"/>
          <p:nvPr/>
        </p:nvSpPr>
        <p:spPr>
          <a:xfrm>
            <a:off x="7456750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B264062-64F7-501F-0067-EA79C07865C9}"/>
              </a:ext>
            </a:extLst>
          </p:cNvPr>
          <p:cNvSpPr txBox="1"/>
          <p:nvPr/>
        </p:nvSpPr>
        <p:spPr>
          <a:xfrm>
            <a:off x="9061798" y="5676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F39FD76-3459-36CB-08F4-E4D1F519853B}"/>
              </a:ext>
            </a:extLst>
          </p:cNvPr>
          <p:cNvSpPr/>
          <p:nvPr/>
        </p:nvSpPr>
        <p:spPr>
          <a:xfrm>
            <a:off x="5353050" y="6055552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65AA4D6F-8AEF-0EA8-B70C-85724C3939DA}"/>
              </a:ext>
            </a:extLst>
          </p:cNvPr>
          <p:cNvSpPr/>
          <p:nvPr/>
        </p:nvSpPr>
        <p:spPr>
          <a:xfrm>
            <a:off x="10593845" y="5352524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940D6D4-EBD7-CFF1-1045-A1B2C37DE879}"/>
              </a:ext>
            </a:extLst>
          </p:cNvPr>
          <p:cNvSpPr txBox="1"/>
          <p:nvPr/>
        </p:nvSpPr>
        <p:spPr>
          <a:xfrm>
            <a:off x="10831944" y="5432886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39EA01E-CE38-5F06-A781-F4C290C8C7FA}"/>
              </a:ext>
            </a:extLst>
          </p:cNvPr>
          <p:cNvSpPr txBox="1"/>
          <p:nvPr/>
        </p:nvSpPr>
        <p:spPr>
          <a:xfrm>
            <a:off x="10831944" y="5426669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3F962BF-E3F0-A577-EE7F-9115A4F50F4B}"/>
              </a:ext>
            </a:extLst>
          </p:cNvPr>
          <p:cNvSpPr txBox="1"/>
          <p:nvPr/>
        </p:nvSpPr>
        <p:spPr>
          <a:xfrm>
            <a:off x="10831944" y="543910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F1C28B3-4F02-88A4-95E2-13AF066E2AD1}"/>
              </a:ext>
            </a:extLst>
          </p:cNvPr>
          <p:cNvSpPr txBox="1"/>
          <p:nvPr/>
        </p:nvSpPr>
        <p:spPr>
          <a:xfrm>
            <a:off x="10831944" y="542045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0F601D6-BCED-BAE6-086D-8F5F397D04E5}"/>
              </a:ext>
            </a:extLst>
          </p:cNvPr>
          <p:cNvSpPr txBox="1"/>
          <p:nvPr/>
        </p:nvSpPr>
        <p:spPr>
          <a:xfrm>
            <a:off x="10809424" y="5414235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25FC9C-6724-1519-E44F-6E798A2EE3DC}"/>
              </a:ext>
            </a:extLst>
          </p:cNvPr>
          <p:cNvSpPr txBox="1"/>
          <p:nvPr/>
        </p:nvSpPr>
        <p:spPr>
          <a:xfrm>
            <a:off x="10837950" y="5419882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773E0EE-05B5-4AB5-8BB9-7BF70FD7D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37" y="1983949"/>
            <a:ext cx="6027214" cy="352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632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9" grpId="0"/>
      <p:bldP spid="10" grpId="0"/>
      <p:bldP spid="12" grpId="0"/>
      <p:bldP spid="13" grpId="0"/>
      <p:bldP spid="14" grpId="0"/>
      <p:bldP spid="15" grpId="0" animBg="1"/>
      <p:bldP spid="16" grpId="0" animBg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C0893BA-FD29-4937-9CA2-AE7C4AB652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5">
            <a:extLst>
              <a:ext uri="{FF2B5EF4-FFF2-40B4-BE49-F238E27FC236}">
                <a16:creationId xmlns="" xmlns:a16="http://schemas.microsoft.com/office/drawing/2014/main" id="{2A199F11-F55C-4F90-8A11-E8B4AABA7E19}"/>
              </a:ext>
            </a:extLst>
          </p:cNvPr>
          <p:cNvSpPr txBox="1">
            <a:spLocks/>
          </p:cNvSpPr>
          <p:nvPr/>
        </p:nvSpPr>
        <p:spPr>
          <a:xfrm>
            <a:off x="1281953" y="2827605"/>
            <a:ext cx="9144000" cy="4366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Ответы на Раунд 3</a:t>
            </a:r>
          </a:p>
        </p:txBody>
      </p:sp>
    </p:spTree>
    <p:extLst>
      <p:ext uri="{BB962C8B-B14F-4D97-AF65-F5344CB8AC3E}">
        <p14:creationId xmlns:p14="http://schemas.microsoft.com/office/powerpoint/2010/main" val="3136285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594804"/>
            <a:ext cx="9931790" cy="45690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 Какого цвета водолазки?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959CE9A-F22C-ACFF-4C7E-48AEEB09B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342" y="2177014"/>
            <a:ext cx="5840903" cy="389699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0884D19-64FC-873E-7173-C70C828CA531}"/>
              </a:ext>
            </a:extLst>
          </p:cNvPr>
          <p:cNvSpPr txBox="1"/>
          <p:nvPr/>
        </p:nvSpPr>
        <p:spPr>
          <a:xfrm>
            <a:off x="8606496" y="3479179"/>
            <a:ext cx="3638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Зеленые</a:t>
            </a:r>
          </a:p>
        </p:txBody>
      </p:sp>
    </p:spTree>
    <p:extLst>
      <p:ext uri="{BB962C8B-B14F-4D97-AF65-F5344CB8AC3E}">
        <p14:creationId xmlns:p14="http://schemas.microsoft.com/office/powerpoint/2010/main" val="5955701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594803"/>
            <a:ext cx="10169476" cy="477436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 </a:t>
            </a:r>
            <a:r>
              <a:rPr lang="ru-RU" sz="3200" dirty="0" smtClean="0">
                <a:latin typeface="Century Gothic" pitchFamily="34" charset="0"/>
              </a:rPr>
              <a:t>Из какого фильма фраза?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0884D19-64FC-873E-7173-C70C828CA531}"/>
              </a:ext>
            </a:extLst>
          </p:cNvPr>
          <p:cNvSpPr txBox="1"/>
          <p:nvPr/>
        </p:nvSpPr>
        <p:spPr>
          <a:xfrm>
            <a:off x="7105942" y="4553483"/>
            <a:ext cx="46757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</a:t>
            </a:r>
            <a:r>
              <a:rPr lang="ru-RU" sz="3600" dirty="0" smtClean="0">
                <a:latin typeface="Century Gothic" panose="020B0502020202020204" pitchFamily="34" charset="0"/>
              </a:rPr>
              <a:t>Большая перемена</a:t>
            </a:r>
            <a:endParaRPr lang="ru-RU" sz="36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Большая перемена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708" y="1723081"/>
            <a:ext cx="3591169" cy="44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2065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1171852"/>
            <a:ext cx="9931790" cy="13263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Назовите город, который упоминается в песне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22" name="trofim-gorod-sochi">
            <a:hlinkClick r:id="" action="ppaction://media"/>
            <a:extLst>
              <a:ext uri="{FF2B5EF4-FFF2-40B4-BE49-F238E27FC236}">
                <a16:creationId xmlns="" xmlns:a16="http://schemas.microsoft.com/office/drawing/2014/main" id="{876AD2B7-CCA8-218F-1BC7-56EF3EA947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5200" end="121498.7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8885618-B616-4429-BEAD-21BE7EC2ACBF}"/>
              </a:ext>
            </a:extLst>
          </p:cNvPr>
          <p:cNvSpPr txBox="1"/>
          <p:nvPr/>
        </p:nvSpPr>
        <p:spPr>
          <a:xfrm>
            <a:off x="2231677" y="4914166"/>
            <a:ext cx="4808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Сочи</a:t>
            </a:r>
          </a:p>
        </p:txBody>
      </p:sp>
    </p:spTree>
    <p:extLst>
      <p:ext uri="{BB962C8B-B14F-4D97-AF65-F5344CB8AC3E}">
        <p14:creationId xmlns:p14="http://schemas.microsoft.com/office/powerpoint/2010/main" val="8763375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541538"/>
            <a:ext cx="9931790" cy="46223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№3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 Сопоставьте фото режиссера с его картиной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CA2FFC7-7036-580C-26F3-314FD6E7F359}"/>
              </a:ext>
            </a:extLst>
          </p:cNvPr>
          <p:cNvSpPr txBox="1"/>
          <p:nvPr/>
        </p:nvSpPr>
        <p:spPr>
          <a:xfrm>
            <a:off x="6096001" y="2214591"/>
            <a:ext cx="6096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ru-RU" sz="2800" dirty="0">
                <a:latin typeface="Century Gothic" pitchFamily="34" charset="0"/>
              </a:rPr>
              <a:t>Невероятные приключения итальянцев в России – Эльдар Рязанов (1)</a:t>
            </a:r>
            <a:endParaRPr lang="en-US" sz="2800" dirty="0">
              <a:latin typeface="Century Gothic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ru-RU" sz="2800" dirty="0">
                <a:latin typeface="Century Gothic" pitchFamily="34" charset="0"/>
              </a:rPr>
              <a:t>12 стульев – Леонид Гайдай (2)</a:t>
            </a:r>
            <a:endParaRPr lang="en-US" sz="2800" dirty="0">
              <a:latin typeface="Century Gothic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ru-RU" sz="2800" dirty="0">
                <a:latin typeface="Century Gothic" pitchFamily="34" charset="0"/>
              </a:rPr>
              <a:t>Андрей Рублев – Андрей Тарковский (4)</a:t>
            </a:r>
            <a:endParaRPr lang="en-US" sz="2800" dirty="0">
              <a:latin typeface="Century Gothic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ru-RU" sz="2800" dirty="0">
                <a:latin typeface="Century Gothic" pitchFamily="34" charset="0"/>
              </a:rPr>
              <a:t>Афоня – Георгий Данелия (3)</a:t>
            </a:r>
            <a:endParaRPr lang="ru-RU" sz="2800" dirty="0"/>
          </a:p>
        </p:txBody>
      </p:sp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9BC2EAC9-6D14-71E4-47DC-6B64BFA93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491" y="1915831"/>
            <a:ext cx="1725626" cy="206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="" xmlns:a16="http://schemas.microsoft.com/office/drawing/2014/main" id="{BFDD3F7C-8537-C178-DFA4-E3C3B754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97" y="1915831"/>
            <a:ext cx="1725627" cy="21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="" xmlns:a16="http://schemas.microsoft.com/office/drawing/2014/main" id="{CF0B18E0-E42B-81E8-E340-6167B6C99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86"/>
          <a:stretch/>
        </p:blipFill>
        <p:spPr bwMode="auto">
          <a:xfrm>
            <a:off x="1218701" y="4098298"/>
            <a:ext cx="2178606" cy="177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="" xmlns:a16="http://schemas.microsoft.com/office/drawing/2014/main" id="{AB8618BE-5D3A-EBAF-A204-EB2E8929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34" y="4098298"/>
            <a:ext cx="2315892" cy="17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7296593A-8C78-69D9-AFD8-CDD72C268E14}"/>
              </a:ext>
            </a:extLst>
          </p:cNvPr>
          <p:cNvSpPr/>
          <p:nvPr/>
        </p:nvSpPr>
        <p:spPr>
          <a:xfrm>
            <a:off x="1026284" y="3515376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="" xmlns:a16="http://schemas.microsoft.com/office/drawing/2014/main" id="{6F099A3D-EA79-9B86-E69C-2C32FE8598CB}"/>
              </a:ext>
            </a:extLst>
          </p:cNvPr>
          <p:cNvSpPr/>
          <p:nvPr/>
        </p:nvSpPr>
        <p:spPr>
          <a:xfrm>
            <a:off x="3488767" y="3485155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BB35E710-FAB4-B3D6-232C-21A5BCA2AB29}"/>
              </a:ext>
            </a:extLst>
          </p:cNvPr>
          <p:cNvSpPr/>
          <p:nvPr/>
        </p:nvSpPr>
        <p:spPr>
          <a:xfrm>
            <a:off x="1288708" y="5372516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="" xmlns:a16="http://schemas.microsoft.com/office/drawing/2014/main" id="{7EB8AE7B-3115-661D-C570-D039FD3A1339}"/>
              </a:ext>
            </a:extLst>
          </p:cNvPr>
          <p:cNvSpPr/>
          <p:nvPr/>
        </p:nvSpPr>
        <p:spPr>
          <a:xfrm>
            <a:off x="3787280" y="5372516"/>
            <a:ext cx="384834" cy="41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468564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126915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№4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Отгадайте фильм по трем картинкам.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45F232E-B97B-6FE9-ADCA-4B89219DC23D}"/>
              </a:ext>
            </a:extLst>
          </p:cNvPr>
          <p:cNvSpPr txBox="1"/>
          <p:nvPr/>
        </p:nvSpPr>
        <p:spPr>
          <a:xfrm>
            <a:off x="6382827" y="5421926"/>
            <a:ext cx="4719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Кин-дза-дза!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4B0A5133-633E-653C-D052-5B8C7849C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509" y="3000964"/>
            <a:ext cx="3827585" cy="205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="" xmlns:a16="http://schemas.microsoft.com/office/drawing/2014/main" id="{F95F877A-8133-B755-572B-F3419E656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08228"/>
            <a:ext cx="5139434" cy="385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537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де находится Хогвартс? Настоящий замок из книг о Гарри Потере |  Postfuctum.inf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115" y="1857767"/>
            <a:ext cx="5594685" cy="37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838200" y="589206"/>
            <a:ext cx="10515600" cy="170960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№5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Как называется эта школа?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99" y="2298815"/>
            <a:ext cx="4887678" cy="283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C8A6021-0992-ECF6-85EB-617CE6757C3E}"/>
              </a:ext>
            </a:extLst>
          </p:cNvPr>
          <p:cNvSpPr txBox="1"/>
          <p:nvPr/>
        </p:nvSpPr>
        <p:spPr>
          <a:xfrm>
            <a:off x="923279" y="5745574"/>
            <a:ext cx="1082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entury Gothic" panose="020B0502020202020204" pitchFamily="34" charset="0"/>
              </a:rPr>
              <a:t>Ответ: Школа Чародейства и Волшебства  </a:t>
            </a:r>
            <a:r>
              <a:rPr lang="ru-RU" sz="2800" dirty="0" err="1">
                <a:latin typeface="Century Gothic" panose="020B0502020202020204" pitchFamily="34" charset="0"/>
              </a:rPr>
              <a:t>Хогвартс</a:t>
            </a:r>
            <a:endParaRPr lang="ru-RU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94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838200" y="649456"/>
            <a:ext cx="10515600" cy="164935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  <a:p>
            <a:pPr algn="ctr">
              <a:buNone/>
            </a:pPr>
            <a:r>
              <a:rPr lang="ru-RU" sz="3200" dirty="0">
                <a:latin typeface="Century Gothic" pitchFamily="34" charset="0"/>
              </a:rPr>
              <a:t>Из какого фильма этот кадр?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773E0EE-05B5-4AB5-8BB9-7BF70FD7D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37" y="1983949"/>
            <a:ext cx="6027214" cy="3526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C53E336-7B28-4624-B443-646B102AF583}"/>
              </a:ext>
            </a:extLst>
          </p:cNvPr>
          <p:cNvSpPr txBox="1"/>
          <p:nvPr/>
        </p:nvSpPr>
        <p:spPr>
          <a:xfrm>
            <a:off x="923279" y="5745574"/>
            <a:ext cx="1082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entury Gothic" panose="020B0502020202020204" pitchFamily="34" charset="0"/>
              </a:rPr>
              <a:t>Ответ: Завтра была война</a:t>
            </a:r>
          </a:p>
        </p:txBody>
      </p:sp>
    </p:spTree>
    <p:extLst>
      <p:ext uri="{BB962C8B-B14F-4D97-AF65-F5344CB8AC3E}">
        <p14:creationId xmlns:p14="http://schemas.microsoft.com/office/powerpoint/2010/main" val="4247155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D660B94-273F-FF2C-709D-45A1455D0607}"/>
              </a:ext>
            </a:extLst>
          </p:cNvPr>
          <p:cNvSpPr txBox="1"/>
          <p:nvPr/>
        </p:nvSpPr>
        <p:spPr>
          <a:xfrm>
            <a:off x="1847557" y="1794652"/>
            <a:ext cx="84968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>
                <a:latin typeface="Century Gothic" pitchFamily="34" charset="0"/>
              </a:rPr>
              <a:t>Раунд 4</a:t>
            </a:r>
            <a:br>
              <a:rPr lang="ru-RU" sz="8800" dirty="0">
                <a:latin typeface="Century Gothic" pitchFamily="34" charset="0"/>
              </a:rPr>
            </a:br>
            <a:r>
              <a:rPr lang="ru-RU" sz="6600" dirty="0">
                <a:latin typeface="Century Gothic" pitchFamily="34" charset="0"/>
              </a:rPr>
              <a:t>«Найди общее»</a:t>
            </a:r>
            <a:endParaRPr lang="ru-RU" sz="80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341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8" name="Picture 4" descr="Учительница в юбке и блузке стоит с указкой в одной руке и раскрытой книгой  в другой. | Премиум векторы">
            <a:extLst>
              <a:ext uri="{FF2B5EF4-FFF2-40B4-BE49-F238E27FC236}">
                <a16:creationId xmlns="" xmlns:a16="http://schemas.microsoft.com/office/drawing/2014/main" id="{48F5708B-C3C0-4938-8778-EC43E644A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/>
          <a:stretch/>
        </p:blipFill>
        <p:spPr bwMode="auto">
          <a:xfrm>
            <a:off x="8093135" y="1778810"/>
            <a:ext cx="3001371" cy="365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здравительный Указ Царя Петра I за 990 рублей – купить в подарок на День  защиты детей, цена на IdeiPodarkov">
            <a:extLst>
              <a:ext uri="{FF2B5EF4-FFF2-40B4-BE49-F238E27FC236}">
                <a16:creationId xmlns="" xmlns:a16="http://schemas.microsoft.com/office/drawing/2014/main" id="{754FAC3C-01B0-4193-8AF6-61FAB2032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10" y="812504"/>
            <a:ext cx="3210100" cy="453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указательный палец">
            <a:extLst>
              <a:ext uri="{FF2B5EF4-FFF2-40B4-BE49-F238E27FC236}">
                <a16:creationId xmlns="" xmlns:a16="http://schemas.microsoft.com/office/drawing/2014/main" id="{C7FC55E8-8F30-41D2-BE7C-6988F842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555" y="3201734"/>
            <a:ext cx="3668008" cy="244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883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4" name="Picture 6" descr="Москву покидают последние трамваи «Татра» - МК">
            <a:extLst>
              <a:ext uri="{FF2B5EF4-FFF2-40B4-BE49-F238E27FC236}">
                <a16:creationId xmlns="" xmlns:a16="http://schemas.microsoft.com/office/drawing/2014/main" id="{53E3E126-74E8-43EE-9704-5F3DAB75C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4" y="1261426"/>
            <a:ext cx="3690050" cy="276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расивые цитаты о солдатах (200 цитат) ✒">
            <a:extLst>
              <a:ext uri="{FF2B5EF4-FFF2-40B4-BE49-F238E27FC236}">
                <a16:creationId xmlns="" xmlns:a16="http://schemas.microsoft.com/office/drawing/2014/main" id="{6C8693AA-BA64-4A7A-931B-B34EECF70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03" y="1106662"/>
            <a:ext cx="3883083" cy="259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Экзамен в ВУЗе (Алла Губерниева) / Стихи.ру">
            <a:extLst>
              <a:ext uri="{FF2B5EF4-FFF2-40B4-BE49-F238E27FC236}">
                <a16:creationId xmlns="" xmlns:a16="http://schemas.microsoft.com/office/drawing/2014/main" id="{3DA37491-7DCD-407C-85C7-BE7469713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316" y="3056483"/>
            <a:ext cx="4623971" cy="253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4611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146" name="Picture 2" descr="Форма для выпечки разъемная VETTA, 24 см купить по низкой цене - Галамарт">
            <a:extLst>
              <a:ext uri="{FF2B5EF4-FFF2-40B4-BE49-F238E27FC236}">
                <a16:creationId xmlns="" xmlns:a16="http://schemas.microsoft.com/office/drawing/2014/main" id="{23F0FDD4-64F4-41B8-9EE0-45E8E592D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10" y="2952277"/>
            <a:ext cx="2868579" cy="286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Школьная форма — правильно, удобно и практично">
            <a:extLst>
              <a:ext uri="{FF2B5EF4-FFF2-40B4-BE49-F238E27FC236}">
                <a16:creationId xmlns="" xmlns:a16="http://schemas.microsoft.com/office/drawing/2014/main" id="{D504CAE6-4D31-4F9F-B3FB-31272EFB3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1" y="715169"/>
            <a:ext cx="4131554" cy="309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упить Футбольная форма вратаря сборной России по футболу на ЧМ-2018  (Комплект: футболка + шорты + гетры). Footballinc - магазин футбольной формы">
            <a:extLst>
              <a:ext uri="{FF2B5EF4-FFF2-40B4-BE49-F238E27FC236}">
                <a16:creationId xmlns="" xmlns:a16="http://schemas.microsoft.com/office/drawing/2014/main" id="{2F95C60B-41C6-444C-A01E-B2E38C8FD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556" y="878890"/>
            <a:ext cx="3800640" cy="380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9963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174" name="Picture 6" descr="Где отдыхает Серей Лазарев - Экспресс газета">
            <a:extLst>
              <a:ext uri="{FF2B5EF4-FFF2-40B4-BE49-F238E27FC236}">
                <a16:creationId xmlns="" xmlns:a16="http://schemas.microsoft.com/office/drawing/2014/main" id="{8E1F2E56-5084-4A4F-998D-AE9C1C0C8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/>
          <a:stretch/>
        </p:blipFill>
        <p:spPr bwMode="auto">
          <a:xfrm>
            <a:off x="7666102" y="875218"/>
            <a:ext cx="4284831" cy="385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Площадь круга онлайн калькулятор">
            <a:extLst>
              <a:ext uri="{FF2B5EF4-FFF2-40B4-BE49-F238E27FC236}">
                <a16:creationId xmlns="" xmlns:a16="http://schemas.microsoft.com/office/drawing/2014/main" id="{1437F73B-F9B4-4758-B65E-3606F123D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30" y="1762562"/>
            <a:ext cx="3364308" cy="196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Заказчик и убийца: что нового стало известно об убийстве Михаила Круга -  Газета.Ru">
            <a:extLst>
              <a:ext uri="{FF2B5EF4-FFF2-40B4-BE49-F238E27FC236}">
                <a16:creationId xmlns="" xmlns:a16="http://schemas.microsoft.com/office/drawing/2014/main" id="{51006E53-C53A-48E3-B2C7-8A6AE916C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281" y="3134749"/>
            <a:ext cx="4675961" cy="263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8839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218" name="Picture 2" descr="Купить перьевую ручку Parker Sonnet Core F528 Matte Black GT (1931516) в  интернет-магазине">
            <a:extLst>
              <a:ext uri="{FF2B5EF4-FFF2-40B4-BE49-F238E27FC236}">
                <a16:creationId xmlns="" xmlns:a16="http://schemas.microsoft.com/office/drawing/2014/main" id="{52E9DE00-84B7-4228-94CE-F9E263861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27" y="1037956"/>
            <a:ext cx="3452672" cy="345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Что оказывает влияние на негативное поведение птиц">
            <a:extLst>
              <a:ext uri="{FF2B5EF4-FFF2-40B4-BE49-F238E27FC236}">
                <a16:creationId xmlns="" xmlns:a16="http://schemas.microsoft.com/office/drawing/2014/main" id="{C12C54EB-50E6-437A-866C-C5DB54025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22" y="3082425"/>
            <a:ext cx="3772656" cy="266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Декоративные подушки: как выбрать декоративные подушки на диван, кровать —  фото и идеи | Houzz Россия">
            <a:extLst>
              <a:ext uri="{FF2B5EF4-FFF2-40B4-BE49-F238E27FC236}">
                <a16:creationId xmlns="" xmlns:a16="http://schemas.microsoft.com/office/drawing/2014/main" id="{5BF72CB8-2154-4A95-A1C6-0DB6D5745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4" y="963510"/>
            <a:ext cx="4146525" cy="276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4669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51000" y="5830912"/>
            <a:ext cx="8775700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51000" y="5830912"/>
            <a:ext cx="82296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16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6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170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750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1798" y="5830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53050" y="6210300"/>
            <a:ext cx="1371600" cy="41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Старт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6F583CBD-030C-EAF0-F68A-B7150AC20432}"/>
              </a:ext>
            </a:extLst>
          </p:cNvPr>
          <p:cNvSpPr/>
          <p:nvPr/>
        </p:nvSpPr>
        <p:spPr>
          <a:xfrm>
            <a:off x="10593845" y="5507272"/>
            <a:ext cx="946198" cy="93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463F7B-6B37-5021-7643-5734F8E3E200}"/>
              </a:ext>
            </a:extLst>
          </p:cNvPr>
          <p:cNvSpPr txBox="1"/>
          <p:nvPr/>
        </p:nvSpPr>
        <p:spPr>
          <a:xfrm>
            <a:off x="10831944" y="5587634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AC4926-F5F3-47FD-86DF-83FF94F98C8A}"/>
              </a:ext>
            </a:extLst>
          </p:cNvPr>
          <p:cNvSpPr txBox="1"/>
          <p:nvPr/>
        </p:nvSpPr>
        <p:spPr>
          <a:xfrm>
            <a:off x="10831944" y="5581417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C6C7B8-2BE9-271E-42DD-3CFEFE2701A6}"/>
              </a:ext>
            </a:extLst>
          </p:cNvPr>
          <p:cNvSpPr txBox="1"/>
          <p:nvPr/>
        </p:nvSpPr>
        <p:spPr>
          <a:xfrm>
            <a:off x="10831944" y="5593851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A8FF34-9A37-69D8-7FAE-3F4F7A7D02AA}"/>
              </a:ext>
            </a:extLst>
          </p:cNvPr>
          <p:cNvSpPr txBox="1"/>
          <p:nvPr/>
        </p:nvSpPr>
        <p:spPr>
          <a:xfrm>
            <a:off x="10831944" y="557520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6B1ECA0-93B7-7126-0764-58AC4032C87E}"/>
              </a:ext>
            </a:extLst>
          </p:cNvPr>
          <p:cNvSpPr txBox="1"/>
          <p:nvPr/>
        </p:nvSpPr>
        <p:spPr>
          <a:xfrm>
            <a:off x="10809424" y="5568983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B43214-6D75-ACF5-7392-88ABAFC03E7D}"/>
              </a:ext>
            </a:extLst>
          </p:cNvPr>
          <p:cNvSpPr txBox="1"/>
          <p:nvPr/>
        </p:nvSpPr>
        <p:spPr>
          <a:xfrm>
            <a:off x="10837950" y="5574630"/>
            <a:ext cx="497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ru-RU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E06B05D-929E-44A1-B804-E4C943FCC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69" y="812504"/>
            <a:ext cx="3373330" cy="33733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E9DFAF31-1CBA-4AE0-A965-8BEF350E0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324" y="2988173"/>
            <a:ext cx="3665054" cy="27487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E55F1A3-A064-4299-86BB-A94EC9D7E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068" y="842891"/>
            <a:ext cx="4464719" cy="297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347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" grpId="0"/>
      <p:bldP spid="3" grpId="0"/>
      <p:bldP spid="4" grpId="0"/>
      <p:bldP spid="5" grpId="0"/>
      <p:bldP spid="6" grpId="0"/>
      <p:bldP spid="12" grpId="0" animBg="1"/>
      <p:bldP spid="13" grpId="0" animBg="1"/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8DF303-E70A-4877-95BF-F44BDA6F2D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5">
            <a:extLst>
              <a:ext uri="{FF2B5EF4-FFF2-40B4-BE49-F238E27FC236}">
                <a16:creationId xmlns="" xmlns:a16="http://schemas.microsoft.com/office/drawing/2014/main" id="{CF252F19-D4EF-4CDB-9F8B-C0DCE88E0EAB}"/>
              </a:ext>
            </a:extLst>
          </p:cNvPr>
          <p:cNvSpPr txBox="1">
            <a:spLocks/>
          </p:cNvSpPr>
          <p:nvPr/>
        </p:nvSpPr>
        <p:spPr>
          <a:xfrm>
            <a:off x="1281953" y="2827605"/>
            <a:ext cx="9144000" cy="4366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Ответы на Раунд 4</a:t>
            </a:r>
          </a:p>
        </p:txBody>
      </p:sp>
    </p:spTree>
    <p:extLst>
      <p:ext uri="{BB962C8B-B14F-4D97-AF65-F5344CB8AC3E}">
        <p14:creationId xmlns:p14="http://schemas.microsoft.com/office/powerpoint/2010/main" val="827224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№1</a:t>
            </a:r>
          </a:p>
        </p:txBody>
      </p:sp>
      <p:pic>
        <p:nvPicPr>
          <p:cNvPr id="1028" name="Picture 4" descr="Учительница в юбке и блузке стоит с указкой в одной руке и раскрытой книгой  в другой. | Премиум векторы">
            <a:extLst>
              <a:ext uri="{FF2B5EF4-FFF2-40B4-BE49-F238E27FC236}">
                <a16:creationId xmlns="" xmlns:a16="http://schemas.microsoft.com/office/drawing/2014/main" id="{48F5708B-C3C0-4938-8778-EC43E644A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/>
          <a:stretch/>
        </p:blipFill>
        <p:spPr bwMode="auto">
          <a:xfrm>
            <a:off x="8093135" y="1778810"/>
            <a:ext cx="3001371" cy="365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здравительный Указ Царя Петра I за 990 рублей – купить в подарок на День  защиты детей, цена на IdeiPodarkov">
            <a:extLst>
              <a:ext uri="{FF2B5EF4-FFF2-40B4-BE49-F238E27FC236}">
                <a16:creationId xmlns="" xmlns:a16="http://schemas.microsoft.com/office/drawing/2014/main" id="{754FAC3C-01B0-4193-8AF6-61FAB2032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10" y="812504"/>
            <a:ext cx="3210100" cy="453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указательный палец">
            <a:extLst>
              <a:ext uri="{FF2B5EF4-FFF2-40B4-BE49-F238E27FC236}">
                <a16:creationId xmlns="" xmlns:a16="http://schemas.microsoft.com/office/drawing/2014/main" id="{C7FC55E8-8F30-41D2-BE7C-6988F842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555" y="3201734"/>
            <a:ext cx="3668008" cy="244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B252A17-EE54-40EA-A44B-896ACD4F91C9}"/>
              </a:ext>
            </a:extLst>
          </p:cNvPr>
          <p:cNvSpPr txBox="1"/>
          <p:nvPr/>
        </p:nvSpPr>
        <p:spPr>
          <a:xfrm>
            <a:off x="4055010" y="5753101"/>
            <a:ext cx="52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Указ</a:t>
            </a:r>
          </a:p>
        </p:txBody>
      </p:sp>
    </p:spTree>
    <p:extLst>
      <p:ext uri="{BB962C8B-B14F-4D97-AF65-F5344CB8AC3E}">
        <p14:creationId xmlns:p14="http://schemas.microsoft.com/office/powerpoint/2010/main" val="26360958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№2</a:t>
            </a:r>
          </a:p>
        </p:txBody>
      </p:sp>
      <p:pic>
        <p:nvPicPr>
          <p:cNvPr id="2054" name="Picture 6" descr="Москву покидают последние трамваи «Татра» - МК">
            <a:extLst>
              <a:ext uri="{FF2B5EF4-FFF2-40B4-BE49-F238E27FC236}">
                <a16:creationId xmlns="" xmlns:a16="http://schemas.microsoft.com/office/drawing/2014/main" id="{53E3E126-74E8-43EE-9704-5F3DAB75C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4" y="1261426"/>
            <a:ext cx="3690050" cy="276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расивые цитаты о солдатах (200 цитат) ✒">
            <a:extLst>
              <a:ext uri="{FF2B5EF4-FFF2-40B4-BE49-F238E27FC236}">
                <a16:creationId xmlns="" xmlns:a16="http://schemas.microsoft.com/office/drawing/2014/main" id="{6C8693AA-BA64-4A7A-931B-B34EECF70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03" y="1106662"/>
            <a:ext cx="3883083" cy="259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Экзамен в ВУЗе (Алла Губерниева) / Стихи.ру">
            <a:extLst>
              <a:ext uri="{FF2B5EF4-FFF2-40B4-BE49-F238E27FC236}">
                <a16:creationId xmlns="" xmlns:a16="http://schemas.microsoft.com/office/drawing/2014/main" id="{3DA37491-7DCD-407C-85C7-BE7469713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316" y="3056483"/>
            <a:ext cx="4623971" cy="253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78D372C-4519-455A-922B-CDA312403015}"/>
              </a:ext>
            </a:extLst>
          </p:cNvPr>
          <p:cNvSpPr txBox="1"/>
          <p:nvPr/>
        </p:nvSpPr>
        <p:spPr>
          <a:xfrm>
            <a:off x="4148579" y="5722330"/>
            <a:ext cx="52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Билет</a:t>
            </a:r>
          </a:p>
        </p:txBody>
      </p:sp>
    </p:spTree>
    <p:extLst>
      <p:ext uri="{BB962C8B-B14F-4D97-AF65-F5344CB8AC3E}">
        <p14:creationId xmlns:p14="http://schemas.microsoft.com/office/powerpoint/2010/main" val="1097723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№3</a:t>
            </a:r>
          </a:p>
        </p:txBody>
      </p:sp>
      <p:pic>
        <p:nvPicPr>
          <p:cNvPr id="6146" name="Picture 2" descr="Форма для выпечки разъемная VETTA, 24 см купить по низкой цене - Галамарт">
            <a:extLst>
              <a:ext uri="{FF2B5EF4-FFF2-40B4-BE49-F238E27FC236}">
                <a16:creationId xmlns="" xmlns:a16="http://schemas.microsoft.com/office/drawing/2014/main" id="{23F0FDD4-64F4-41B8-9EE0-45E8E592D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10" y="2952277"/>
            <a:ext cx="2868579" cy="286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Школьная форма — правильно, удобно и практично">
            <a:extLst>
              <a:ext uri="{FF2B5EF4-FFF2-40B4-BE49-F238E27FC236}">
                <a16:creationId xmlns="" xmlns:a16="http://schemas.microsoft.com/office/drawing/2014/main" id="{D504CAE6-4D31-4F9F-B3FB-31272EFB3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1" y="715169"/>
            <a:ext cx="4131554" cy="309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упить Футбольная форма вратаря сборной России по футболу на ЧМ-2018  (Комплект: футболка + шорты + гетры). Footballinc - магазин футбольной формы">
            <a:extLst>
              <a:ext uri="{FF2B5EF4-FFF2-40B4-BE49-F238E27FC236}">
                <a16:creationId xmlns="" xmlns:a16="http://schemas.microsoft.com/office/drawing/2014/main" id="{2F95C60B-41C6-444C-A01E-B2E38C8FD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556" y="878890"/>
            <a:ext cx="3800640" cy="380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E4ED18B-8D66-4B94-A634-64F9135CF066}"/>
              </a:ext>
            </a:extLst>
          </p:cNvPr>
          <p:cNvSpPr txBox="1"/>
          <p:nvPr/>
        </p:nvSpPr>
        <p:spPr>
          <a:xfrm>
            <a:off x="4148579" y="5722330"/>
            <a:ext cx="52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Форма</a:t>
            </a:r>
          </a:p>
        </p:txBody>
      </p:sp>
    </p:spTree>
    <p:extLst>
      <p:ext uri="{BB962C8B-B14F-4D97-AF65-F5344CB8AC3E}">
        <p14:creationId xmlns:p14="http://schemas.microsoft.com/office/powerpoint/2010/main" val="338128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№4</a:t>
            </a:r>
          </a:p>
        </p:txBody>
      </p:sp>
      <p:pic>
        <p:nvPicPr>
          <p:cNvPr id="7174" name="Picture 6" descr="Где отдыхает Серей Лазарев - Экспресс газета">
            <a:extLst>
              <a:ext uri="{FF2B5EF4-FFF2-40B4-BE49-F238E27FC236}">
                <a16:creationId xmlns="" xmlns:a16="http://schemas.microsoft.com/office/drawing/2014/main" id="{8E1F2E56-5084-4A4F-998D-AE9C1C0C8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/>
          <a:stretch/>
        </p:blipFill>
        <p:spPr bwMode="auto">
          <a:xfrm>
            <a:off x="7666102" y="875218"/>
            <a:ext cx="4284831" cy="385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Площадь круга онлайн калькулятор">
            <a:extLst>
              <a:ext uri="{FF2B5EF4-FFF2-40B4-BE49-F238E27FC236}">
                <a16:creationId xmlns="" xmlns:a16="http://schemas.microsoft.com/office/drawing/2014/main" id="{1437F73B-F9B4-4758-B65E-3606F123D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30" y="1762562"/>
            <a:ext cx="3364308" cy="196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Заказчик и убийца: что нового стало известно об убийстве Михаила Круга -  Газета.Ru">
            <a:extLst>
              <a:ext uri="{FF2B5EF4-FFF2-40B4-BE49-F238E27FC236}">
                <a16:creationId xmlns="" xmlns:a16="http://schemas.microsoft.com/office/drawing/2014/main" id="{51006E53-C53A-48E3-B2C7-8A6AE916C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627" y="3044101"/>
            <a:ext cx="4675961" cy="263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4E6CD0E-5595-4BC2-A37D-DC7734866F72}"/>
              </a:ext>
            </a:extLst>
          </p:cNvPr>
          <p:cNvSpPr txBox="1"/>
          <p:nvPr/>
        </p:nvSpPr>
        <p:spPr>
          <a:xfrm>
            <a:off x="4148579" y="5722330"/>
            <a:ext cx="52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Круг</a:t>
            </a:r>
          </a:p>
        </p:txBody>
      </p:sp>
    </p:spTree>
    <p:extLst>
      <p:ext uri="{BB962C8B-B14F-4D97-AF65-F5344CB8AC3E}">
        <p14:creationId xmlns:p14="http://schemas.microsoft.com/office/powerpoint/2010/main" val="42168912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№5</a:t>
            </a:r>
          </a:p>
        </p:txBody>
      </p:sp>
      <p:pic>
        <p:nvPicPr>
          <p:cNvPr id="9218" name="Picture 2" descr="Купить перьевую ручку Parker Sonnet Core F528 Matte Black GT (1931516) в  интернет-магазине">
            <a:extLst>
              <a:ext uri="{FF2B5EF4-FFF2-40B4-BE49-F238E27FC236}">
                <a16:creationId xmlns="" xmlns:a16="http://schemas.microsoft.com/office/drawing/2014/main" id="{52E9DE00-84B7-4228-94CE-F9E263861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27" y="1037956"/>
            <a:ext cx="3452672" cy="345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Что оказывает влияние на негативное поведение птиц">
            <a:extLst>
              <a:ext uri="{FF2B5EF4-FFF2-40B4-BE49-F238E27FC236}">
                <a16:creationId xmlns="" xmlns:a16="http://schemas.microsoft.com/office/drawing/2014/main" id="{C12C54EB-50E6-437A-866C-C5DB54025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22" y="3082425"/>
            <a:ext cx="3772656" cy="266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Декоративные подушки: как выбрать декоративные подушки на диван, кровать —  фото и идеи | Houzz Россия">
            <a:extLst>
              <a:ext uri="{FF2B5EF4-FFF2-40B4-BE49-F238E27FC236}">
                <a16:creationId xmlns="" xmlns:a16="http://schemas.microsoft.com/office/drawing/2014/main" id="{5BF72CB8-2154-4A95-A1C6-0DB6D5745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4" y="963510"/>
            <a:ext cx="4146525" cy="276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FB1ED42-36E8-4609-90AD-62E43D900060}"/>
              </a:ext>
            </a:extLst>
          </p:cNvPr>
          <p:cNvSpPr txBox="1"/>
          <p:nvPr/>
        </p:nvSpPr>
        <p:spPr>
          <a:xfrm>
            <a:off x="4148579" y="5722330"/>
            <a:ext cx="52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Перо</a:t>
            </a:r>
          </a:p>
        </p:txBody>
      </p:sp>
    </p:spTree>
    <p:extLst>
      <p:ext uri="{BB962C8B-B14F-4D97-AF65-F5344CB8AC3E}">
        <p14:creationId xmlns:p14="http://schemas.microsoft.com/office/powerpoint/2010/main" val="3080621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2955" y="812504"/>
            <a:ext cx="993179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>
                <a:latin typeface="Century Gothic" pitchFamily="34" charset="0"/>
              </a:rPr>
              <a:t>Вопрос №6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E06B05D-929E-44A1-B804-E4C943FCC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69" y="812504"/>
            <a:ext cx="3373330" cy="33733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E9DFAF31-1CBA-4AE0-A965-8BEF350E0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324" y="2988173"/>
            <a:ext cx="3665054" cy="27487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E55F1A3-A064-4299-86BB-A94EC9D7E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068" y="842891"/>
            <a:ext cx="4464719" cy="29753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A947B5F-587C-4826-9DE3-1F2A2C49AF08}"/>
              </a:ext>
            </a:extLst>
          </p:cNvPr>
          <p:cNvSpPr txBox="1"/>
          <p:nvPr/>
        </p:nvSpPr>
        <p:spPr>
          <a:xfrm>
            <a:off x="4148579" y="5722330"/>
            <a:ext cx="52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Ответ: Корень</a:t>
            </a:r>
          </a:p>
        </p:txBody>
      </p:sp>
    </p:spTree>
    <p:extLst>
      <p:ext uri="{BB962C8B-B14F-4D97-AF65-F5344CB8AC3E}">
        <p14:creationId xmlns:p14="http://schemas.microsoft.com/office/powerpoint/2010/main" val="2256423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E930F464-0088-98FA-34FD-1A704FBD5835}"/>
              </a:ext>
            </a:extLst>
          </p:cNvPr>
          <p:cNvSpPr/>
          <p:nvPr/>
        </p:nvSpPr>
        <p:spPr>
          <a:xfrm>
            <a:off x="2053883" y="1702192"/>
            <a:ext cx="8370277" cy="3713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51A5396-C487-E489-6DAE-C3A6FCFC6E0D}"/>
              </a:ext>
            </a:extLst>
          </p:cNvPr>
          <p:cNvSpPr/>
          <p:nvPr/>
        </p:nvSpPr>
        <p:spPr>
          <a:xfrm>
            <a:off x="723939" y="2035633"/>
            <a:ext cx="1026472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spc="5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Спасибо за участие!</a:t>
            </a:r>
          </a:p>
        </p:txBody>
      </p:sp>
    </p:spTree>
    <p:extLst>
      <p:ext uri="{BB962C8B-B14F-4D97-AF65-F5344CB8AC3E}">
        <p14:creationId xmlns:p14="http://schemas.microsoft.com/office/powerpoint/2010/main" val="2482166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E930F464-0088-98FA-34FD-1A704FBD5835}"/>
              </a:ext>
            </a:extLst>
          </p:cNvPr>
          <p:cNvSpPr/>
          <p:nvPr/>
        </p:nvSpPr>
        <p:spPr>
          <a:xfrm>
            <a:off x="2053883" y="1702192"/>
            <a:ext cx="8370277" cy="37138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51A5396-C487-E489-6DAE-C3A6FCFC6E0D}"/>
              </a:ext>
            </a:extLst>
          </p:cNvPr>
          <p:cNvSpPr/>
          <p:nvPr/>
        </p:nvSpPr>
        <p:spPr>
          <a:xfrm>
            <a:off x="963636" y="2607353"/>
            <a:ext cx="1026472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spc="5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Победитель:</a:t>
            </a:r>
          </a:p>
          <a:p>
            <a:pPr algn="ctr"/>
            <a:r>
              <a:rPr lang="ru-RU" sz="6000" b="1" spc="5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«Название команды»</a:t>
            </a:r>
          </a:p>
        </p:txBody>
      </p:sp>
    </p:spTree>
    <p:extLst>
      <p:ext uri="{BB962C8B-B14F-4D97-AF65-F5344CB8AC3E}">
        <p14:creationId xmlns:p14="http://schemas.microsoft.com/office/powerpoint/2010/main" val="1013325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6599</TotalTime>
  <Words>1140</Words>
  <Application>Microsoft Office PowerPoint</Application>
  <PresentationFormat>Произвольный</PresentationFormat>
  <Paragraphs>462</Paragraphs>
  <Slides>64</Slides>
  <Notes>0</Notes>
  <HiddenSlides>4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OpenSpace</dc:title>
  <dc:creator>oven1995@gmail.com</dc:creator>
  <cp:lastModifiedBy>Галина Конаныхина</cp:lastModifiedBy>
  <cp:revision>85</cp:revision>
  <cp:lastPrinted>2023-05-25T06:28:55Z</cp:lastPrinted>
  <dcterms:created xsi:type="dcterms:W3CDTF">2017-04-13T19:08:02Z</dcterms:created>
  <dcterms:modified xsi:type="dcterms:W3CDTF">2023-05-25T06:47:00Z</dcterms:modified>
</cp:coreProperties>
</file>