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80" r:id="rId4"/>
    <p:sldId id="282" r:id="rId5"/>
    <p:sldId id="281" r:id="rId6"/>
    <p:sldId id="286" r:id="rId7"/>
    <p:sldId id="285" r:id="rId8"/>
    <p:sldId id="284" r:id="rId9"/>
    <p:sldId id="283" r:id="rId10"/>
    <p:sldId id="287" r:id="rId11"/>
    <p:sldId id="288" r:id="rId12"/>
    <p:sldId id="289" r:id="rId13"/>
    <p:sldId id="290" r:id="rId14"/>
    <p:sldId id="291" r:id="rId15"/>
    <p:sldId id="292" r:id="rId16"/>
    <p:sldId id="293" r:id="rId17"/>
    <p:sldId id="294" r:id="rId18"/>
    <p:sldId id="295" r:id="rId19"/>
    <p:sldId id="297" r:id="rId20"/>
    <p:sldId id="296" r:id="rId21"/>
    <p:sldId id="298" r:id="rId22"/>
    <p:sldId id="278" r:id="rId23"/>
    <p:sldId id="279" r:id="rId24"/>
    <p:sldId id="27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848"/>
    <a:srgbClr val="461E64"/>
    <a:srgbClr val="929BCA"/>
    <a:srgbClr val="0033CC"/>
    <a:srgbClr val="0066FF"/>
    <a:srgbClr val="2E510F"/>
    <a:srgbClr val="00CC00"/>
    <a:srgbClr val="ED6805"/>
    <a:srgbClr val="669900"/>
    <a:srgbClr val="5A278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290F64-555F-4AA9-87FC-B340F0CD0E6D}" type="datetimeFigureOut">
              <a:rPr lang="ru-RU" smtClean="0"/>
              <a:pPr/>
              <a:t>07.11.2021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B92EF-44B9-4444-925F-F748EB55167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17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18</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19</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20</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9B92EF-44B9-4444-925F-F748EB551670}" type="slidenum">
              <a:rPr lang="ru-RU" smtClean="0"/>
              <a:pPr/>
              <a:t>21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07.11.2021</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transition spd="med">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transition spd="med">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transition spd="med">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transition spd="med">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07.11.2021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07.11.2021</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07.11.2021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07.11.2021</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diamond/>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ru/url?esrc=s&amp;q=&amp;rct=j&amp;sa=U&amp;url=https://matador.tech/articles/pousie-dorogi-cudo-ili-kosmar-dla-mestnyh-zitelej&amp;ved=2ahUKEwir5Yayg4b0AhVplYsKHfBeB6EQqoUBegQIEBAB&amp;usg=AOvVaw1aA3Mndlj3IiQhzyNKdHx-" TargetMode="External"/><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cdn.fishki.net/upload/post/2017/10/24/2412181/7761a05e848c7037736d4a352fe6e827.jpg"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ru/url?esrc=s&amp;q=&amp;rct=j&amp;sa=U&amp;url=https://fotostrana.ru/public/post/231644/153507410/&amp;ved=2ahUKEwjan96chYb0AhUCCRAIHZ4YBt4QqoUBegQIBBAB&amp;usg=AOvVaw0-lMjomI-I1-AM5ruSY8f_"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google.ru/url?esrc=s&amp;q=&amp;rct=j&amp;sa=U&amp;url=https://vitvesti.by/coleidoscope/16-interesnykh-faktov-o-kubike-rubika.html/&amp;ved=2ahUKEwiMwPCljIb0AhWIzYsKHXTRCZkQqoUBegQIAhAB&amp;usg=AOvVaw2oj66osIlBS_z22C1bM6Pu"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oogle.ru/url?esrc=s&amp;q=&amp;rct=j&amp;sa=U&amp;url=https://www.popmech.ru/diy/12375-kto-i-kogda-izobryel-lastik/&amp;ved=2ahUKEwi8kbSVjYb0AhWjw4sKHdqnChkQqoUBegQIDRAB&amp;usg=AOvVaw1YwQu1Xj0JlSlsnp4vd4i6" TargetMode="External"/><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hyperlink" Target="https://www.google.ru/url?esrc=s&amp;q=&amp;rct=j&amp;sa=U&amp;url=https://xn----dtbjalal8asil4g8c.xn--p1ai/kantstovaryi/istoriya-lastika.html&amp;ved=2ahUKEwi8kbSVjYb0AhWjw4sKHdqnChkQqoUBegQIEhAB&amp;usg=AOvVaw3lKomH3MRPbYJj1nD9D2E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ru/url?esrc=s&amp;q=&amp;rct=j&amp;sa=U&amp;url=https://www.elektrolight.ru/elektroustanovochnye-izdeliya/izolenta/izolenta-pvkh-sinyaya-19mmkh20m-iek-uiz-20-10-k07/&amp;ved=2ahUKEwiLzIqhkIb0AhXLAxAIHffLCv8QqoUBegQIAxAB&amp;usg=AOvVaw1FHtBoi_VThjqiid4P3n76"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hyperlink" Target="https://www.google.ru/url?esrc=s&amp;q=&amp;rct=j&amp;sa=U&amp;url=https://arh-group.ru/e-izolenta-pvkh-iek-0-13kh15-mm-sinyaya-uiz-13-10-k07/&amp;ved=2ahUKEwiLzIqhkIb0AhXLAxAIHffLCv8QqoUBegQIDBAB&amp;usg=AOvVaw2CRS0oQ7ulwGFYZQHf6m_V" TargetMode="Externa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857232"/>
            <a:ext cx="8643998" cy="4000528"/>
          </a:xfrm>
        </p:spPr>
        <p:txBody>
          <a:bodyPr>
            <a:normAutofit fontScale="90000"/>
          </a:bodyPr>
          <a:lstStyle/>
          <a:p>
            <a:pPr algn="ctr"/>
            <a:r>
              <a:rPr lang="ru-RU" sz="4800" dirty="0" smtClean="0">
                <a:solidFill>
                  <a:srgbClr val="C00000"/>
                </a:solidFill>
                <a:effectLst/>
                <a:latin typeface="Arial Narrow" pitchFamily="34" charset="0"/>
                <a:cs typeface="Times New Roman" pitchFamily="18" charset="0"/>
              </a:rPr>
              <a:t>Интеллектуальная игра</a:t>
            </a:r>
            <a:r>
              <a:rPr lang="ru-RU" sz="4800" dirty="0" smtClean="0">
                <a:solidFill>
                  <a:srgbClr val="001848"/>
                </a:solidFill>
                <a:effectLst/>
                <a:latin typeface="Arial Narrow" pitchFamily="34" charset="0"/>
                <a:cs typeface="Times New Roman" pitchFamily="18" charset="0"/>
              </a:rPr>
              <a:t/>
            </a:r>
            <a:br>
              <a:rPr lang="ru-RU" sz="4800" dirty="0" smtClean="0">
                <a:solidFill>
                  <a:srgbClr val="001848"/>
                </a:solidFill>
                <a:effectLst/>
                <a:latin typeface="Arial Narrow" pitchFamily="34" charset="0"/>
                <a:cs typeface="Times New Roman" pitchFamily="18" charset="0"/>
              </a:rPr>
            </a:br>
            <a:r>
              <a:rPr lang="ru-RU" sz="4800" dirty="0" smtClean="0">
                <a:solidFill>
                  <a:srgbClr val="002060"/>
                </a:solidFill>
                <a:effectLst/>
                <a:latin typeface="Arial Narrow" pitchFamily="34" charset="0"/>
                <a:cs typeface="Times New Roman" pitchFamily="18" charset="0"/>
              </a:rPr>
              <a:t>«Что? Где? Когда</a:t>
            </a:r>
            <a:r>
              <a:rPr lang="ru-RU" sz="4800" dirty="0" smtClean="0">
                <a:solidFill>
                  <a:srgbClr val="002060"/>
                </a:solidFill>
                <a:effectLst/>
                <a:latin typeface="Arial Narrow" pitchFamily="34" charset="0"/>
                <a:cs typeface="Times New Roman" pitchFamily="18" charset="0"/>
              </a:rPr>
              <a:t>?  </a:t>
            </a:r>
            <a:br>
              <a:rPr lang="ru-RU" sz="4800" dirty="0" smtClean="0">
                <a:solidFill>
                  <a:srgbClr val="002060"/>
                </a:solidFill>
                <a:effectLst/>
                <a:latin typeface="Arial Narrow" pitchFamily="34" charset="0"/>
                <a:cs typeface="Times New Roman" pitchFamily="18" charset="0"/>
              </a:rPr>
            </a:br>
            <a:r>
              <a:rPr lang="ru-RU" sz="4800" dirty="0" smtClean="0">
                <a:solidFill>
                  <a:srgbClr val="002060"/>
                </a:solidFill>
                <a:effectLst/>
                <a:latin typeface="Arial Narrow" pitchFamily="34" charset="0"/>
                <a:cs typeface="Times New Roman" pitchFamily="18" charset="0"/>
              </a:rPr>
              <a:t>в мире науки  и техники»</a:t>
            </a:r>
            <a:r>
              <a:rPr lang="ru-RU" sz="5400" dirty="0" smtClean="0">
                <a:solidFill>
                  <a:schemeClr val="tx1"/>
                </a:solidFill>
                <a:effectLst/>
                <a:latin typeface="Arial Narrow" pitchFamily="34" charset="0"/>
              </a:rPr>
              <a:t/>
            </a:r>
            <a:br>
              <a:rPr lang="ru-RU" sz="5400" dirty="0" smtClean="0">
                <a:solidFill>
                  <a:schemeClr val="tx1"/>
                </a:solidFill>
                <a:effectLst/>
                <a:latin typeface="Arial Narrow" pitchFamily="34" charset="0"/>
              </a:rPr>
            </a:br>
            <a:r>
              <a:rPr lang="ru-RU" sz="1600" dirty="0" smtClean="0">
                <a:solidFill>
                  <a:schemeClr val="tx1"/>
                </a:solidFill>
                <a:effectLst/>
                <a:latin typeface="Arial Narrow" pitchFamily="34" charset="0"/>
              </a:rPr>
              <a:t/>
            </a:r>
            <a:br>
              <a:rPr lang="ru-RU" sz="1600" dirty="0" smtClean="0">
                <a:solidFill>
                  <a:schemeClr val="tx1"/>
                </a:solidFill>
                <a:effectLst/>
                <a:latin typeface="Arial Narrow" pitchFamily="34" charset="0"/>
              </a:rPr>
            </a:br>
            <a:r>
              <a:rPr lang="ru-RU" sz="2800" dirty="0" smtClean="0">
                <a:solidFill>
                  <a:schemeClr val="tx1"/>
                </a:solidFill>
                <a:effectLst/>
                <a:latin typeface="Arial Narrow" pitchFamily="34" charset="0"/>
                <a:cs typeface="Times New Roman" pitchFamily="18" charset="0"/>
              </a:rPr>
              <a:t>для специальности </a:t>
            </a:r>
            <a:r>
              <a:rPr lang="ru-RU" sz="2800" cap="all" dirty="0" smtClean="0">
                <a:solidFill>
                  <a:schemeClr val="tx1"/>
                </a:solidFill>
                <a:effectLst/>
                <a:latin typeface="Arial Narrow" pitchFamily="34" charset="0"/>
                <a:cs typeface="Times New Roman" pitchFamily="18" charset="0"/>
              </a:rPr>
              <a:t>15.02.12</a:t>
            </a:r>
            <a:r>
              <a:rPr lang="ru-RU" sz="2800" dirty="0" smtClean="0">
                <a:solidFill>
                  <a:schemeClr val="tx1"/>
                </a:solidFill>
                <a:effectLst/>
                <a:latin typeface="Arial Narrow" pitchFamily="34" charset="0"/>
                <a:cs typeface="Times New Roman" pitchFamily="18" charset="0"/>
              </a:rPr>
              <a:t> «Монтаж, техническое обслуживание и ремонт промышленного оборудования»</a:t>
            </a:r>
            <a:r>
              <a:rPr lang="ru-RU" sz="2800" dirty="0" smtClean="0">
                <a:effectLst/>
                <a:latin typeface="Arial Narrow" pitchFamily="34" charset="0"/>
              </a:rPr>
              <a:t/>
            </a:r>
            <a:br>
              <a:rPr lang="ru-RU" sz="2800" dirty="0" smtClean="0">
                <a:effectLst/>
                <a:latin typeface="Arial Narrow" pitchFamily="34" charset="0"/>
              </a:rPr>
            </a:br>
            <a:r>
              <a:rPr lang="ru-RU" sz="2800" dirty="0" smtClean="0">
                <a:effectLst/>
                <a:latin typeface="Arial Narrow" pitchFamily="34" charset="0"/>
              </a:rPr>
              <a:t/>
            </a:r>
            <a:br>
              <a:rPr lang="ru-RU" sz="2800" dirty="0" smtClean="0">
                <a:effectLst/>
                <a:latin typeface="Arial Narrow" pitchFamily="34" charset="0"/>
              </a:rPr>
            </a:br>
            <a:r>
              <a:rPr lang="ru-RU" sz="2800" dirty="0" smtClean="0">
                <a:effectLst/>
                <a:latin typeface="Arial Narrow" pitchFamily="34" charset="0"/>
              </a:rPr>
              <a:t/>
            </a:r>
            <a:br>
              <a:rPr lang="ru-RU" sz="2800" dirty="0" smtClean="0">
                <a:effectLst/>
                <a:latin typeface="Arial Narrow" pitchFamily="34" charset="0"/>
              </a:rPr>
            </a:br>
            <a:r>
              <a:rPr lang="ru-RU" sz="2800" dirty="0" smtClean="0">
                <a:effectLst/>
                <a:latin typeface="Arial Narrow" pitchFamily="34" charset="0"/>
              </a:rPr>
              <a:t/>
            </a:r>
            <a:br>
              <a:rPr lang="ru-RU" sz="2800" dirty="0" smtClean="0">
                <a:effectLst/>
                <a:latin typeface="Arial Narrow" pitchFamily="34" charset="0"/>
              </a:rPr>
            </a:br>
            <a:r>
              <a:rPr lang="ru-RU" sz="2800" dirty="0" smtClean="0">
                <a:solidFill>
                  <a:schemeClr val="tx1"/>
                </a:solidFill>
                <a:effectLst/>
                <a:latin typeface="Arial Narrow" pitchFamily="34" charset="0"/>
              </a:rPr>
              <a:t/>
            </a:r>
            <a:br>
              <a:rPr lang="ru-RU" sz="2800" dirty="0" smtClean="0">
                <a:solidFill>
                  <a:schemeClr val="tx1"/>
                </a:solidFill>
                <a:effectLst/>
                <a:latin typeface="Arial Narrow" pitchFamily="34" charset="0"/>
              </a:rPr>
            </a:br>
            <a:r>
              <a:rPr lang="ru-RU" sz="2800" dirty="0" smtClean="0">
                <a:solidFill>
                  <a:schemeClr val="tx1"/>
                </a:solidFill>
                <a:effectLst/>
                <a:latin typeface="Arial Narrow" pitchFamily="34" charset="0"/>
              </a:rPr>
              <a:t>                                                      </a:t>
            </a:r>
            <a:r>
              <a:rPr lang="ru-RU" sz="2800" dirty="0" smtClean="0">
                <a:solidFill>
                  <a:schemeClr val="tx1"/>
                </a:solidFill>
                <a:effectLst/>
                <a:latin typeface="Arial Narrow" pitchFamily="34" charset="0"/>
              </a:rPr>
              <a:t>  </a:t>
            </a:r>
            <a:r>
              <a:rPr lang="ru-RU" sz="2700" dirty="0" smtClean="0">
                <a:solidFill>
                  <a:schemeClr val="tx1"/>
                </a:solidFill>
                <a:effectLst/>
                <a:latin typeface="Arial Narrow" pitchFamily="34" charset="0"/>
                <a:cs typeface="Times New Roman" pitchFamily="18" charset="0"/>
              </a:rPr>
              <a:t>Разработал Черкашина О.В</a:t>
            </a:r>
            <a:r>
              <a:rPr lang="ru-RU" sz="2700" dirty="0" smtClean="0">
                <a:solidFill>
                  <a:schemeClr val="tx1"/>
                </a:solidFill>
                <a:latin typeface="Times New Roman" pitchFamily="18" charset="0"/>
                <a:cs typeface="Times New Roman" pitchFamily="18" charset="0"/>
              </a:rPr>
              <a:t>.</a:t>
            </a:r>
            <a:r>
              <a:rPr lang="ru-RU" sz="2400" dirty="0" smtClean="0"/>
              <a:t/>
            </a:r>
            <a:br>
              <a:rPr lang="ru-RU" sz="2400" dirty="0" smtClean="0"/>
            </a:br>
            <a:endParaRPr lang="ru-RU" sz="2400" dirty="0">
              <a:latin typeface="Arial Narrow" pitchFamily="34" charset="0"/>
            </a:endParaRPr>
          </a:p>
        </p:txBody>
      </p:sp>
      <p:pic>
        <p:nvPicPr>
          <p:cNvPr id="25602" name="Picture 2" descr="https://encrypted-tbn0.gstatic.com/images?q=tbn:ANd9GcRvsgwLgI2PBnxlcA1R4BLImDtUq97DKXIe0M_-4Rd_xgJKzoC2XdAzrrGTXw&amp;s"/>
          <p:cNvPicPr>
            <a:picLocks noChangeAspect="1" noChangeArrowheads="1"/>
          </p:cNvPicPr>
          <p:nvPr/>
        </p:nvPicPr>
        <p:blipFill>
          <a:blip r:embed="rId2">
            <a:lum bright="-14000" contrast="43000"/>
          </a:blip>
          <a:srcRect/>
          <a:stretch>
            <a:fillRect/>
          </a:stretch>
        </p:blipFill>
        <p:spPr bwMode="auto">
          <a:xfrm>
            <a:off x="500034" y="3500438"/>
            <a:ext cx="4190636" cy="3130043"/>
          </a:xfrm>
          <a:prstGeom prst="rect">
            <a:avLst/>
          </a:prstGeom>
          <a:noFill/>
          <a:ln w="19050">
            <a:solidFill>
              <a:srgbClr val="002060"/>
            </a:solidFill>
          </a:ln>
        </p:spPr>
      </p:pic>
    </p:spTree>
  </p:cSld>
  <p:clrMapOvr>
    <a:masterClrMapping/>
  </p:clrMapOvr>
  <p:transition spd="med">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715436" cy="6215082"/>
          </a:xfrm>
        </p:spPr>
        <p:txBody>
          <a:bodyPr>
            <a:noAutofit/>
          </a:bodyPr>
          <a:lstStyle/>
          <a:p>
            <a:pPr algn="ctr"/>
            <a:r>
              <a:rPr lang="ru-RU" sz="3200" dirty="0" smtClean="0">
                <a:solidFill>
                  <a:srgbClr val="7030A0"/>
                </a:solidFill>
                <a:effectLst/>
                <a:latin typeface="Times New Roman" pitchFamily="18" charset="0"/>
                <a:cs typeface="Aharoni" pitchFamily="2" charset="-79"/>
              </a:rPr>
              <a:t>История игры </a:t>
            </a:r>
            <a:r>
              <a:rPr lang="ru-RU" sz="2400" dirty="0" smtClean="0">
                <a:solidFill>
                  <a:schemeClr val="tx1"/>
                </a:solidFill>
                <a:effectLst/>
                <a:latin typeface="Times New Roman" pitchFamily="18" charset="0"/>
                <a:cs typeface="Aharoni" pitchFamily="2" charset="-79"/>
              </a:rPr>
              <a:t/>
            </a:r>
            <a:br>
              <a:rPr lang="ru-RU" sz="2400" dirty="0" smtClean="0">
                <a:solidFill>
                  <a:schemeClr val="tx1"/>
                </a:solidFill>
                <a:effectLst/>
                <a:latin typeface="Times New Roman" pitchFamily="18" charset="0"/>
                <a:cs typeface="Aharoni" pitchFamily="2" charset="-79"/>
              </a:rPr>
            </a:br>
            <a:r>
              <a:rPr lang="ru-RU" sz="900" dirty="0" smtClean="0">
                <a:solidFill>
                  <a:schemeClr val="tx1"/>
                </a:solidFill>
                <a:effectLst/>
                <a:latin typeface="Times New Roman" pitchFamily="18" charset="0"/>
                <a:cs typeface="Aharoni" pitchFamily="2" charset="-79"/>
              </a:rPr>
              <a:t/>
            </a:r>
            <a:br>
              <a:rPr lang="ru-RU" sz="900" dirty="0" smtClean="0">
                <a:solidFill>
                  <a:schemeClr val="tx1"/>
                </a:solidFill>
                <a:effectLst/>
                <a:latin typeface="Times New Roman" pitchFamily="18" charset="0"/>
                <a:cs typeface="Aharoni" pitchFamily="2" charset="-79"/>
              </a:rPr>
            </a:br>
            <a:r>
              <a:rPr lang="ru-RU" sz="2400" dirty="0" err="1" smtClean="0">
                <a:solidFill>
                  <a:schemeClr val="tx1"/>
                </a:solidFill>
                <a:effectLst/>
                <a:latin typeface="Times New Roman" pitchFamily="18" charset="0"/>
                <a:cs typeface="Aharoni" pitchFamily="2" charset="-79"/>
              </a:rPr>
              <a:t>Телеигра</a:t>
            </a:r>
            <a:r>
              <a:rPr lang="ru-RU" sz="2400" dirty="0" smtClean="0">
                <a:solidFill>
                  <a:schemeClr val="tx1"/>
                </a:solidFill>
                <a:effectLst/>
                <a:latin typeface="Times New Roman" pitchFamily="18" charset="0"/>
                <a:cs typeface="Aharoni" pitchFamily="2" charset="-79"/>
              </a:rPr>
              <a:t> </a:t>
            </a:r>
            <a:r>
              <a:rPr lang="ru-RU" sz="2400" dirty="0" smtClean="0">
                <a:solidFill>
                  <a:schemeClr val="tx1"/>
                </a:solidFill>
                <a:effectLst/>
                <a:latin typeface="Times New Roman" pitchFamily="18" charset="0"/>
                <a:cs typeface="Aharoni" pitchFamily="2" charset="-79"/>
              </a:rPr>
              <a:t>«Что? Где? Когда?» была </a:t>
            </a:r>
            <a:r>
              <a:rPr lang="ru-RU" sz="2400" dirty="0" smtClean="0">
                <a:solidFill>
                  <a:schemeClr val="tx1"/>
                </a:solidFill>
                <a:effectLst/>
                <a:latin typeface="Times New Roman" pitchFamily="18" charset="0"/>
                <a:cs typeface="Aharoni" pitchFamily="2" charset="-79"/>
              </a:rPr>
              <a:t>создана режиссёром </a:t>
            </a:r>
            <a:r>
              <a:rPr lang="ru-RU" sz="2400" dirty="0" smtClean="0">
                <a:solidFill>
                  <a:schemeClr val="tx1"/>
                </a:solidFill>
                <a:effectLst/>
                <a:latin typeface="Times New Roman" pitchFamily="18" charset="0"/>
                <a:cs typeface="Aharoni" pitchFamily="2" charset="-79"/>
              </a:rPr>
              <a:t>Владимиром Ворошиловым и </a:t>
            </a:r>
            <a:r>
              <a:rPr lang="ru-RU" sz="2400" dirty="0" smtClean="0">
                <a:solidFill>
                  <a:schemeClr val="tx1"/>
                </a:solidFill>
                <a:effectLst/>
                <a:latin typeface="Times New Roman" pitchFamily="18" charset="0"/>
                <a:cs typeface="Aharoni" pitchFamily="2" charset="-79"/>
              </a:rPr>
              <a:t>редактором </a:t>
            </a:r>
            <a:r>
              <a:rPr lang="ru-RU" sz="2400" dirty="0" smtClean="0">
                <a:solidFill>
                  <a:schemeClr val="tx1"/>
                </a:solidFill>
                <a:effectLst/>
                <a:latin typeface="Times New Roman" pitchFamily="18" charset="0"/>
                <a:cs typeface="Aharoni" pitchFamily="2" charset="-79"/>
              </a:rPr>
              <a:t> Наталией </a:t>
            </a:r>
            <a:r>
              <a:rPr lang="ru-RU" sz="2400" dirty="0" err="1" smtClean="0">
                <a:solidFill>
                  <a:schemeClr val="tx1"/>
                </a:solidFill>
                <a:effectLst/>
                <a:latin typeface="Times New Roman" pitchFamily="18" charset="0"/>
                <a:cs typeface="Aharoni" pitchFamily="2" charset="-79"/>
              </a:rPr>
              <a:t>Стеценко</a:t>
            </a:r>
            <a:r>
              <a:rPr lang="ru-RU" sz="2400" dirty="0" smtClean="0">
                <a:solidFill>
                  <a:schemeClr val="tx1"/>
                </a:solidFill>
                <a:effectLst/>
                <a:latin typeface="Times New Roman" pitchFamily="18" charset="0"/>
                <a:cs typeface="Aharoni" pitchFamily="2" charset="-79"/>
              </a:rPr>
              <a:t> в СССР. </a:t>
            </a:r>
            <a:r>
              <a:rPr lang="ru-RU" sz="2400" dirty="0" smtClean="0">
                <a:solidFill>
                  <a:schemeClr val="tx1"/>
                </a:solidFill>
                <a:effectLst/>
                <a:latin typeface="Times New Roman" pitchFamily="18" charset="0"/>
                <a:cs typeface="Aharoni" pitchFamily="2" charset="-79"/>
              </a:rPr>
              <a:t>Первый выпуск передачи вышел в эфир </a:t>
            </a:r>
            <a:r>
              <a:rPr lang="ru-RU" sz="2400" dirty="0" smtClean="0">
                <a:solidFill>
                  <a:schemeClr val="tx1"/>
                </a:solidFill>
                <a:effectLst/>
                <a:latin typeface="Times New Roman" pitchFamily="18" charset="0"/>
                <a:cs typeface="Aharoni" pitchFamily="2" charset="-79"/>
              </a:rPr>
              <a:t/>
            </a:r>
            <a:br>
              <a:rPr lang="ru-RU" sz="2400" dirty="0" smtClean="0">
                <a:solidFill>
                  <a:schemeClr val="tx1"/>
                </a:solidFill>
                <a:effectLst/>
                <a:latin typeface="Times New Roman" pitchFamily="18" charset="0"/>
                <a:cs typeface="Aharoni" pitchFamily="2" charset="-79"/>
              </a:rPr>
            </a:br>
            <a:r>
              <a:rPr lang="ru-RU" sz="2400" dirty="0" smtClean="0">
                <a:solidFill>
                  <a:schemeClr val="tx1"/>
                </a:solidFill>
                <a:effectLst/>
                <a:latin typeface="Times New Roman" pitchFamily="18" charset="0"/>
                <a:cs typeface="Aharoni" pitchFamily="2" charset="-79"/>
              </a:rPr>
              <a:t>4 </a:t>
            </a:r>
            <a:r>
              <a:rPr lang="ru-RU" sz="2400" dirty="0" smtClean="0">
                <a:solidFill>
                  <a:schemeClr val="tx1"/>
                </a:solidFill>
                <a:effectLst/>
                <a:latin typeface="Times New Roman" pitchFamily="18" charset="0"/>
                <a:cs typeface="Aharoni" pitchFamily="2" charset="-79"/>
              </a:rPr>
              <a:t>сентября 1975 года. </a:t>
            </a:r>
            <a:r>
              <a:rPr lang="ru-RU" sz="2000" dirty="0" smtClean="0">
                <a:solidFill>
                  <a:schemeClr val="tx1"/>
                </a:solidFill>
                <a:effectLst/>
                <a:latin typeface="Times New Roman" pitchFamily="18" charset="0"/>
                <a:cs typeface="Aharoni" pitchFamily="2" charset="-79"/>
              </a:rPr>
              <a:t/>
            </a:r>
            <a:br>
              <a:rPr lang="ru-RU" sz="2000" dirty="0" smtClean="0">
                <a:solidFill>
                  <a:schemeClr val="tx1"/>
                </a:solidFill>
                <a:effectLst/>
                <a:latin typeface="Times New Roman" pitchFamily="18" charset="0"/>
                <a:cs typeface="Aharoni" pitchFamily="2" charset="-79"/>
              </a:rPr>
            </a:br>
            <a:r>
              <a:rPr lang="ru-RU" sz="2400" dirty="0" smtClean="0">
                <a:solidFill>
                  <a:schemeClr val="tx1"/>
                </a:solidFill>
                <a:effectLst/>
                <a:latin typeface="Times New Roman" pitchFamily="18" charset="0"/>
                <a:cs typeface="Aharoni" pitchFamily="2" charset="-79"/>
              </a:rPr>
              <a:t>Используя </a:t>
            </a:r>
            <a:r>
              <a:rPr lang="ru-RU" sz="2400" dirty="0" smtClean="0">
                <a:solidFill>
                  <a:srgbClr val="C00000"/>
                </a:solidFill>
                <a:effectLst/>
                <a:latin typeface="Times New Roman" pitchFamily="18" charset="0"/>
                <a:cs typeface="Aharoni" pitchFamily="2" charset="-79"/>
              </a:rPr>
              <a:t>метод мозгового штурма</a:t>
            </a:r>
            <a:r>
              <a:rPr lang="ru-RU" sz="2400" dirty="0" smtClean="0">
                <a:solidFill>
                  <a:schemeClr val="tx1"/>
                </a:solidFill>
                <a:effectLst/>
                <a:latin typeface="Times New Roman" pitchFamily="18" charset="0"/>
                <a:cs typeface="Aharoni" pitchFamily="2" charset="-79"/>
              </a:rPr>
              <a:t>, </a:t>
            </a:r>
            <a:r>
              <a:rPr lang="ru-RU" sz="2400" dirty="0" smtClean="0">
                <a:solidFill>
                  <a:schemeClr val="tx1"/>
                </a:solidFill>
                <a:effectLst/>
                <a:latin typeface="Times New Roman" pitchFamily="18" charset="0"/>
                <a:cs typeface="Aharoni" pitchFamily="2" charset="-79"/>
              </a:rPr>
              <a:t>команда из шести игроков «знатоков» ищет в течение одной минуты правильный ответ на специально подобранный вопрос телезрителя. За правильный ответ очко получает команда знатоков, за неправильный же очко получают их противники — команда телезрителей. </a:t>
            </a:r>
            <a:r>
              <a:rPr lang="ru-RU" sz="3200" dirty="0" smtClean="0"/>
              <a:t/>
            </a:r>
            <a:br>
              <a:rPr lang="ru-RU" sz="3200" dirty="0" smtClean="0"/>
            </a:br>
            <a:r>
              <a:rPr lang="ru-RU" sz="3200" dirty="0" smtClean="0">
                <a:solidFill>
                  <a:schemeClr val="tx1"/>
                </a:solidFill>
                <a:effectLst/>
                <a:latin typeface="Times New Roman" pitchFamily="18" charset="0"/>
                <a:cs typeface="Times New Roman" pitchFamily="18" charset="0"/>
              </a:rPr>
              <a:t/>
            </a:r>
            <a:br>
              <a:rPr lang="ru-RU" sz="3200" dirty="0" smtClean="0">
                <a:solidFill>
                  <a:schemeClr val="tx1"/>
                </a:solidFill>
                <a:effectLst/>
                <a:latin typeface="Times New Roman" pitchFamily="18" charset="0"/>
                <a:cs typeface="Times New Roman" pitchFamily="18" charset="0"/>
              </a:rPr>
            </a:br>
            <a:r>
              <a:rPr lang="ru-RU" sz="3200" dirty="0" smtClean="0"/>
              <a:t/>
            </a:r>
            <a:br>
              <a:rPr lang="ru-RU" sz="3200" dirty="0" smtClean="0"/>
            </a:br>
            <a:endParaRPr lang="ru-RU" sz="3000" dirty="0">
              <a:solidFill>
                <a:srgbClr val="7030A0"/>
              </a:solidFill>
              <a:latin typeface="Arial Narrow" pitchFamily="34" charset="0"/>
            </a:endParaRPr>
          </a:p>
        </p:txBody>
      </p:sp>
      <p:sp>
        <p:nvSpPr>
          <p:cNvPr id="2457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34818" name="Picture 2" descr="Игра Что? Где? Когда?"/>
          <p:cNvPicPr>
            <a:picLocks noChangeAspect="1" noChangeArrowheads="1"/>
          </p:cNvPicPr>
          <p:nvPr/>
        </p:nvPicPr>
        <p:blipFill>
          <a:blip r:embed="rId3"/>
          <a:srcRect/>
          <a:stretch>
            <a:fillRect/>
          </a:stretch>
        </p:blipFill>
        <p:spPr bwMode="auto">
          <a:xfrm>
            <a:off x="5357818" y="4572008"/>
            <a:ext cx="3214710" cy="2009194"/>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286808" cy="4429156"/>
          </a:xfrm>
        </p:spPr>
        <p:txBody>
          <a:bodyPr>
            <a:noAutofit/>
          </a:bodyPr>
          <a:lstStyle/>
          <a:p>
            <a:r>
              <a:rPr lang="ru-RU" sz="3000" dirty="0" smtClean="0">
                <a:solidFill>
                  <a:srgbClr val="C00000"/>
                </a:solidFill>
                <a:effectLst/>
                <a:latin typeface="Arial Narrow" pitchFamily="34" charset="0"/>
              </a:rPr>
              <a:t>Правила игры</a:t>
            </a:r>
            <a:r>
              <a:rPr lang="ru-RU" sz="3000" dirty="0" smtClean="0">
                <a:solidFill>
                  <a:srgbClr val="002060"/>
                </a:solidFill>
                <a:effectLst/>
                <a:latin typeface="Arial Narrow" pitchFamily="34" charset="0"/>
              </a:rPr>
              <a:t/>
            </a:r>
            <a:br>
              <a:rPr lang="ru-RU" sz="3000" dirty="0" smtClean="0">
                <a:solidFill>
                  <a:srgbClr val="002060"/>
                </a:solidFill>
                <a:effectLst/>
                <a:latin typeface="Arial Narrow" pitchFamily="34" charset="0"/>
              </a:rPr>
            </a:br>
            <a:r>
              <a:rPr lang="ru-RU" sz="3000" dirty="0" smtClean="0">
                <a:solidFill>
                  <a:schemeClr val="tx1"/>
                </a:solidFill>
                <a:effectLst/>
                <a:latin typeface="Arial Narrow" pitchFamily="34" charset="0"/>
              </a:rPr>
              <a:t>1. 9 заданий для команды знатоков по 10 баллов за задание (время выполнения одного задания – 1 минута)</a:t>
            </a:r>
            <a:br>
              <a:rPr lang="ru-RU" sz="3000" dirty="0" smtClean="0">
                <a:solidFill>
                  <a:schemeClr val="tx1"/>
                </a:solidFill>
                <a:effectLst/>
                <a:latin typeface="Arial Narrow" pitchFamily="34" charset="0"/>
              </a:rPr>
            </a:br>
            <a:r>
              <a:rPr lang="ru-RU" sz="3000" dirty="0" smtClean="0">
                <a:solidFill>
                  <a:schemeClr val="tx1"/>
                </a:solidFill>
                <a:effectLst/>
                <a:latin typeface="Arial Narrow" pitchFamily="34" charset="0"/>
              </a:rPr>
              <a:t>2. одно задание от ведущего – 30 баллов</a:t>
            </a:r>
            <a:br>
              <a:rPr lang="ru-RU" sz="3000" dirty="0" smtClean="0">
                <a:solidFill>
                  <a:schemeClr val="tx1"/>
                </a:solidFill>
                <a:effectLst/>
                <a:latin typeface="Arial Narrow" pitchFamily="34" charset="0"/>
              </a:rPr>
            </a:br>
            <a:r>
              <a:rPr lang="ru-RU" sz="3000" dirty="0" smtClean="0">
                <a:solidFill>
                  <a:schemeClr val="tx1"/>
                </a:solidFill>
                <a:effectLst/>
                <a:latin typeface="Arial Narrow" pitchFamily="34" charset="0"/>
              </a:rPr>
              <a:t>3. одно право на ошибку</a:t>
            </a:r>
            <a:br>
              <a:rPr lang="ru-RU" sz="3000" dirty="0" smtClean="0">
                <a:solidFill>
                  <a:schemeClr val="tx1"/>
                </a:solidFill>
                <a:effectLst/>
                <a:latin typeface="Arial Narrow" pitchFamily="34" charset="0"/>
              </a:rPr>
            </a:br>
            <a:r>
              <a:rPr lang="ru-RU" sz="3000" dirty="0" smtClean="0">
                <a:solidFill>
                  <a:schemeClr val="tx1"/>
                </a:solidFill>
                <a:effectLst/>
                <a:latin typeface="Arial Narrow" pitchFamily="34" charset="0"/>
              </a:rPr>
              <a:t>4. одно задание для зрителей – 10 баллов.</a:t>
            </a:r>
            <a:br>
              <a:rPr lang="ru-RU" sz="3000" dirty="0" smtClean="0">
                <a:solidFill>
                  <a:schemeClr val="tx1"/>
                </a:solidFill>
                <a:effectLst/>
                <a:latin typeface="Arial Narrow" pitchFamily="34" charset="0"/>
              </a:rPr>
            </a:br>
            <a:r>
              <a:rPr lang="ru-RU" sz="3000" dirty="0" smtClean="0">
                <a:solidFill>
                  <a:schemeClr val="tx1"/>
                </a:solidFill>
                <a:effectLst/>
                <a:latin typeface="Arial Narrow" pitchFamily="34" charset="0"/>
              </a:rPr>
              <a:t>5.  максимальное количество баллов – 120.</a:t>
            </a:r>
            <a:br>
              <a:rPr lang="ru-RU" sz="3000" dirty="0" smtClean="0">
                <a:solidFill>
                  <a:schemeClr val="tx1"/>
                </a:solidFill>
                <a:effectLst/>
                <a:latin typeface="Arial Narrow" pitchFamily="34" charset="0"/>
              </a:rPr>
            </a:br>
            <a:r>
              <a:rPr lang="ru-RU" sz="3000" dirty="0" smtClean="0">
                <a:solidFill>
                  <a:schemeClr val="tx1"/>
                </a:solidFill>
                <a:effectLst/>
                <a:latin typeface="Arial Narrow" pitchFamily="34" charset="0"/>
              </a:rPr>
              <a:t>6. выигрывает команда (затоков или зрителей), набравшая максимальное количество баллов.</a:t>
            </a:r>
            <a:endParaRPr lang="ru-RU" sz="3000" dirty="0">
              <a:solidFill>
                <a:schemeClr val="tx1"/>
              </a:solidFill>
              <a:effectLst/>
              <a:latin typeface="Arial Narrow" pitchFamily="34" charset="0"/>
            </a:endParaRPr>
          </a:p>
        </p:txBody>
      </p:sp>
      <p:pic>
        <p:nvPicPr>
          <p:cNvPr id="43010" name="Picture 2" descr="https://snob.ru/indoc/attachments/snob2/58/63/5863014df95da3f49c1a490b254200fdf4af1637bdb02fa2fadd1391bd270b32.jpg"/>
          <p:cNvPicPr>
            <a:picLocks noChangeAspect="1" noChangeArrowheads="1"/>
          </p:cNvPicPr>
          <p:nvPr/>
        </p:nvPicPr>
        <p:blipFill>
          <a:blip r:embed="rId2" cstate="print"/>
          <a:srcRect/>
          <a:stretch>
            <a:fillRect/>
          </a:stretch>
        </p:blipFill>
        <p:spPr bwMode="auto">
          <a:xfrm>
            <a:off x="6143636" y="5000636"/>
            <a:ext cx="2505050" cy="1668725"/>
          </a:xfrm>
          <a:prstGeom prst="rect">
            <a:avLst/>
          </a:prstGeom>
          <a:noFill/>
        </p:spPr>
      </p:pic>
      <p:pic>
        <p:nvPicPr>
          <p:cNvPr id="32770" name="Picture 2" descr="https://encrypted-tbn0.gstatic.com/images?q=tbn:ANd9GcQr4nVpbo2Sx95WFrODvCnQ56j_rFMNZeF1_bpmrygvpATZrqPrBhBNlMVZ0A&amp;s"/>
          <p:cNvPicPr>
            <a:picLocks noChangeAspect="1" noChangeArrowheads="1"/>
          </p:cNvPicPr>
          <p:nvPr/>
        </p:nvPicPr>
        <p:blipFill>
          <a:blip r:embed="rId3"/>
          <a:srcRect/>
          <a:stretch>
            <a:fillRect/>
          </a:stretch>
        </p:blipFill>
        <p:spPr bwMode="auto">
          <a:xfrm>
            <a:off x="3500430" y="5143512"/>
            <a:ext cx="2271291" cy="1500174"/>
          </a:xfrm>
          <a:prstGeom prst="rect">
            <a:avLst/>
          </a:prstGeom>
          <a:noFill/>
        </p:spPr>
      </p:pic>
    </p:spTree>
  </p:cSld>
  <p:clrMapOvr>
    <a:masterClrMapping/>
  </p:clrMapOvr>
  <p:transition spd="med">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643998" cy="3143248"/>
          </a:xfrm>
        </p:spPr>
        <p:txBody>
          <a:bodyPr>
            <a:noAutofit/>
          </a:bodyPr>
          <a:lstStyle/>
          <a:p>
            <a:pPr algn="ctr"/>
            <a:r>
              <a:rPr lang="ru-RU" sz="3000" dirty="0" smtClean="0">
                <a:solidFill>
                  <a:srgbClr val="C00000"/>
                </a:solidFill>
                <a:latin typeface="Arial Narrow" pitchFamily="34" charset="0"/>
              </a:rPr>
              <a:t>Задание 1</a:t>
            </a:r>
            <a:r>
              <a:rPr lang="ru-RU" sz="3000" dirty="0" smtClean="0">
                <a:solidFill>
                  <a:srgbClr val="C00000"/>
                </a:solidFill>
                <a:latin typeface="Arial Narrow" pitchFamily="34" charset="0"/>
              </a:rPr>
              <a:t> </a:t>
            </a:r>
            <a:r>
              <a:rPr lang="ru-RU" sz="3000" dirty="0" smtClean="0">
                <a:solidFill>
                  <a:srgbClr val="C00000"/>
                </a:solidFill>
                <a:latin typeface="Arial Narrow" pitchFamily="34" charset="0"/>
              </a:rPr>
              <a:t/>
            </a:r>
            <a:br>
              <a:rPr lang="ru-RU" sz="3000" dirty="0" smtClean="0">
                <a:solidFill>
                  <a:srgbClr val="C00000"/>
                </a:solidFill>
                <a:latin typeface="Arial Narrow" pitchFamily="34" charset="0"/>
              </a:rPr>
            </a:br>
            <a:r>
              <a:rPr lang="ru-RU" sz="1050" dirty="0" smtClean="0">
                <a:solidFill>
                  <a:schemeClr val="tx1"/>
                </a:solidFill>
                <a:latin typeface="Arial Narrow" pitchFamily="34" charset="0"/>
              </a:rPr>
              <a:t/>
            </a:r>
            <a:br>
              <a:rPr lang="ru-RU" sz="1050" dirty="0" smtClean="0">
                <a:solidFill>
                  <a:schemeClr val="tx1"/>
                </a:solidFill>
                <a:latin typeface="Arial Narrow" pitchFamily="34" charset="0"/>
              </a:rPr>
            </a:br>
            <a:r>
              <a:rPr lang="ru-RU" sz="3000" dirty="0" smtClean="0">
                <a:solidFill>
                  <a:schemeClr val="tx1"/>
                </a:solidFill>
                <a:latin typeface="Arial Narrow" pitchFamily="34" charset="0"/>
              </a:rPr>
              <a:t>В  чем заключается суть  изобретения -  </a:t>
            </a:r>
            <a:r>
              <a:rPr lang="ru-RU" sz="3000" dirty="0" smtClean="0">
                <a:solidFill>
                  <a:schemeClr val="tx1"/>
                </a:solidFill>
                <a:latin typeface="Arial Narrow" pitchFamily="34" charset="0"/>
              </a:rPr>
              <a:t>дороги в </a:t>
            </a:r>
            <a:r>
              <a:rPr lang="ru-RU" sz="3000" dirty="0" smtClean="0">
                <a:solidFill>
                  <a:schemeClr val="tx1"/>
                </a:solidFill>
                <a:latin typeface="Arial Narrow" pitchFamily="34" charset="0"/>
              </a:rPr>
              <a:t>Японии </a:t>
            </a:r>
            <a:r>
              <a:rPr lang="ru-RU" sz="3000" dirty="0" smtClean="0">
                <a:solidFill>
                  <a:schemeClr val="tx1"/>
                </a:solidFill>
                <a:latin typeface="Arial Narrow" pitchFamily="34" charset="0"/>
              </a:rPr>
              <a:t>со специальным профилем на дорожном полотне?</a:t>
            </a:r>
            <a:r>
              <a:rPr lang="ru-RU" sz="3000" dirty="0" smtClean="0">
                <a:solidFill>
                  <a:srgbClr val="7030A0"/>
                </a:solidFill>
                <a:latin typeface="Arial Narrow" pitchFamily="34" charset="0"/>
              </a:rPr>
              <a:t/>
            </a:r>
            <a:br>
              <a:rPr lang="ru-RU" sz="3000" dirty="0" smtClean="0">
                <a:solidFill>
                  <a:srgbClr val="7030A0"/>
                </a:solidFill>
                <a:latin typeface="Arial Narrow" pitchFamily="34" charset="0"/>
              </a:rPr>
            </a:br>
            <a:endParaRPr lang="ru-RU" sz="3000" dirty="0">
              <a:solidFill>
                <a:srgbClr val="7030A0"/>
              </a:solidFill>
              <a:latin typeface="Arial Narrow" pitchFamily="34" charset="0"/>
            </a:endParaRPr>
          </a:p>
        </p:txBody>
      </p:sp>
      <p:pic>
        <p:nvPicPr>
          <p:cNvPr id="3" name="Рисунок 2" descr="https://tourweek.ru/storage/web/source/uploads/ckeditor/IMGP9077W.jpg"/>
          <p:cNvPicPr/>
          <p:nvPr/>
        </p:nvPicPr>
        <p:blipFill>
          <a:blip r:embed="rId2">
            <a:lum bright="-2000" contrast="26000"/>
          </a:blip>
          <a:srcRect/>
          <a:stretch>
            <a:fillRect/>
          </a:stretch>
        </p:blipFill>
        <p:spPr bwMode="auto">
          <a:xfrm>
            <a:off x="1857356" y="2714620"/>
            <a:ext cx="5357850" cy="3429024"/>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786874" cy="5072074"/>
          </a:xfrm>
        </p:spPr>
        <p:txBody>
          <a:bodyPr>
            <a:noAutofit/>
          </a:bodyPr>
          <a:lstStyle/>
          <a:p>
            <a:pPr algn="ctr"/>
            <a:r>
              <a:rPr lang="ru-RU" sz="3200" dirty="0" smtClean="0">
                <a:solidFill>
                  <a:srgbClr val="7030A0"/>
                </a:solidFill>
                <a:effectLst/>
                <a:latin typeface="Arial Narrow" pitchFamily="34" charset="0"/>
                <a:ea typeface="Arial Unicode MS" pitchFamily="34" charset="-128"/>
                <a:cs typeface="Arial Unicode MS" pitchFamily="34" charset="-128"/>
              </a:rPr>
              <a:t>Ответ</a:t>
            </a:r>
            <a:r>
              <a:rPr lang="ru-RU" sz="2000" dirty="0" smtClean="0">
                <a:solidFill>
                  <a:srgbClr val="7030A0"/>
                </a:solidFill>
                <a:effectLst/>
                <a:latin typeface="Arial Narrow" pitchFamily="34" charset="0"/>
                <a:ea typeface="Arial Unicode MS" pitchFamily="34" charset="-128"/>
                <a:cs typeface="Arial Unicode MS" pitchFamily="34" charset="-128"/>
              </a:rPr>
              <a:t/>
            </a:r>
            <a:br>
              <a:rPr lang="ru-RU" sz="2000" dirty="0" smtClean="0">
                <a:solidFill>
                  <a:srgbClr val="7030A0"/>
                </a:solidFill>
                <a:effectLst/>
                <a:latin typeface="Arial Narrow" pitchFamily="34" charset="0"/>
                <a:ea typeface="Arial Unicode MS" pitchFamily="34" charset="-128"/>
                <a:cs typeface="Arial Unicode MS" pitchFamily="34" charset="-128"/>
              </a:rPr>
            </a:br>
            <a:r>
              <a:rPr lang="ru-RU" sz="2000" dirty="0" smtClean="0">
                <a:solidFill>
                  <a:srgbClr val="7030A0"/>
                </a:solidFill>
                <a:effectLst/>
                <a:latin typeface="Arial Narrow" pitchFamily="34" charset="0"/>
                <a:ea typeface="Arial Unicode MS" pitchFamily="34" charset="-128"/>
                <a:cs typeface="Arial Unicode MS" pitchFamily="34" charset="-128"/>
              </a:rPr>
              <a:t> </a:t>
            </a:r>
            <a:br>
              <a:rPr lang="ru-RU" sz="2000" dirty="0" smtClean="0">
                <a:solidFill>
                  <a:srgbClr val="7030A0"/>
                </a:solidFill>
                <a:effectLst/>
                <a:latin typeface="Arial Narrow" pitchFamily="34" charset="0"/>
                <a:ea typeface="Arial Unicode MS" pitchFamily="34" charset="-128"/>
                <a:cs typeface="Arial Unicode MS" pitchFamily="34" charset="-128"/>
              </a:rPr>
            </a:br>
            <a:r>
              <a:rPr lang="ru-RU" sz="2000" dirty="0" smtClean="0">
                <a:solidFill>
                  <a:schemeClr val="tx1"/>
                </a:solidFill>
                <a:effectLst/>
                <a:latin typeface="Arial Narrow" pitchFamily="34" charset="0"/>
                <a:ea typeface="Arial Unicode MS" pitchFamily="34" charset="-128"/>
                <a:cs typeface="Arial Unicode MS" pitchFamily="34" charset="-128"/>
              </a:rPr>
              <a:t>Музыкальная  (поющая ) дорога — </a:t>
            </a:r>
            <a:r>
              <a:rPr lang="ru-RU" sz="2000" dirty="0" smtClean="0">
                <a:solidFill>
                  <a:schemeClr val="tx1"/>
                </a:solidFill>
                <a:effectLst/>
                <a:latin typeface="Arial Narrow" pitchFamily="34" charset="0"/>
                <a:ea typeface="Arial Unicode MS" pitchFamily="34" charset="-128"/>
                <a:cs typeface="Arial Unicode MS" pitchFamily="34" charset="-128"/>
              </a:rPr>
              <a:t> автомобильная дорога (или </a:t>
            </a:r>
            <a:r>
              <a:rPr lang="ru-RU" sz="2000" dirty="0" smtClean="0">
                <a:solidFill>
                  <a:schemeClr val="tx1"/>
                </a:solidFill>
                <a:effectLst/>
                <a:latin typeface="Arial Narrow" pitchFamily="34" charset="0"/>
                <a:ea typeface="Arial Unicode MS" pitchFamily="34" charset="-128"/>
                <a:cs typeface="Arial Unicode MS" pitchFamily="34" charset="-128"/>
              </a:rPr>
              <a:t>её отрезок), которая при езде вызывает </a:t>
            </a:r>
            <a:r>
              <a:rPr lang="ru-RU" sz="2000" dirty="0" smtClean="0">
                <a:solidFill>
                  <a:schemeClr val="tx1"/>
                </a:solidFill>
                <a:effectLst/>
                <a:latin typeface="Arial Narrow" pitchFamily="34" charset="0"/>
                <a:ea typeface="Arial Unicode MS" pitchFamily="34" charset="-128"/>
                <a:cs typeface="Arial Unicode MS" pitchFamily="34" charset="-128"/>
              </a:rPr>
              <a:t>тактильную вибрацию  и </a:t>
            </a:r>
            <a:r>
              <a:rPr lang="ru-RU" sz="2000" dirty="0" smtClean="0">
                <a:solidFill>
                  <a:schemeClr val="tx1"/>
                </a:solidFill>
                <a:effectLst/>
                <a:latin typeface="Arial Narrow" pitchFamily="34" charset="0"/>
                <a:ea typeface="Arial Unicode MS" pitchFamily="34" charset="-128"/>
                <a:cs typeface="Arial Unicode MS" pitchFamily="34" charset="-128"/>
              </a:rPr>
              <a:t>звуковой шум, передаваемый через колёса на </a:t>
            </a:r>
            <a:r>
              <a:rPr lang="ru-RU" sz="2000" dirty="0" smtClean="0">
                <a:solidFill>
                  <a:schemeClr val="tx1"/>
                </a:solidFill>
                <a:effectLst/>
                <a:latin typeface="Arial Narrow" pitchFamily="34" charset="0"/>
                <a:ea typeface="Arial Unicode MS" pitchFamily="34" charset="-128"/>
                <a:cs typeface="Arial Unicode MS" pitchFamily="34" charset="-128"/>
              </a:rPr>
              <a:t>кузов автомобиля  в форме  мелодии. </a:t>
            </a:r>
            <a:r>
              <a:rPr lang="ru-RU" sz="2000" dirty="0" smtClean="0">
                <a:solidFill>
                  <a:schemeClr val="tx1"/>
                </a:solidFill>
                <a:effectLst/>
                <a:latin typeface="Arial Narrow" pitchFamily="34" charset="0"/>
                <a:ea typeface="Arial Unicode MS" pitchFamily="34" charset="-128"/>
                <a:cs typeface="Arial Unicode MS" pitchFamily="34" charset="-128"/>
              </a:rPr>
              <a:t/>
            </a:r>
            <a:br>
              <a:rPr lang="ru-RU" sz="2000" dirty="0" smtClean="0">
                <a:solidFill>
                  <a:schemeClr val="tx1"/>
                </a:solidFill>
                <a:effectLst/>
                <a:latin typeface="Arial Narrow" pitchFamily="34" charset="0"/>
                <a:ea typeface="Arial Unicode MS" pitchFamily="34" charset="-128"/>
                <a:cs typeface="Arial Unicode MS" pitchFamily="34" charset="-128"/>
              </a:rPr>
            </a:br>
            <a:r>
              <a:rPr lang="ru-RU" sz="2000" dirty="0" smtClean="0">
                <a:solidFill>
                  <a:schemeClr val="tx1"/>
                </a:solidFill>
                <a:effectLst/>
                <a:latin typeface="Arial Narrow" pitchFamily="34" charset="0"/>
                <a:ea typeface="Arial Unicode MS" pitchFamily="34" charset="-128"/>
                <a:cs typeface="Arial Unicode MS" pitchFamily="34" charset="-128"/>
              </a:rPr>
              <a:t>Спрашивается, зачем вообще нужны такие дороги? Само собой, ответов можно придумать массу, но наиболее вероятной выглядит следующая гипотеза: это вариант изощрённой социальной рекламы. Дело в том, что перед музыкальным участком стоит специальный дорожный знак, который предупреждает, что в полной мере насладиться мелодией можно лишь на скорости в 40 км/ч. Так что, если хочется послушать милую сердцу песенку, придётся сбавить скорость. Такая вот пропаганда безопасности дорожного движения. Ну а почему бы и нет, в конце концов?</a:t>
            </a:r>
            <a:r>
              <a:rPr lang="ru-RU" sz="3200" dirty="0" smtClean="0">
                <a:effectLst/>
              </a:rPr>
              <a:t/>
            </a:r>
            <a:br>
              <a:rPr lang="ru-RU" sz="3200" dirty="0" smtClean="0">
                <a:effectLst/>
              </a:rPr>
            </a:br>
            <a:endParaRPr lang="ru-RU" sz="3000" dirty="0">
              <a:solidFill>
                <a:srgbClr val="7030A0"/>
              </a:solidFill>
              <a:effectLst/>
              <a:latin typeface="Arial Narrow" pitchFamily="34" charset="0"/>
            </a:endParaRPr>
          </a:p>
        </p:txBody>
      </p:sp>
      <p:pic>
        <p:nvPicPr>
          <p:cNvPr id="3" name="Рисунок 2" descr="https://tourweek.ru/storage/web/source/uploads/ckeditor/musical_road.png"/>
          <p:cNvPicPr/>
          <p:nvPr/>
        </p:nvPicPr>
        <p:blipFill>
          <a:blip r:embed="rId2" cstate="print">
            <a:lum bright="6000" contrast="16000"/>
          </a:blip>
          <a:srcRect/>
          <a:stretch>
            <a:fillRect/>
          </a:stretch>
        </p:blipFill>
        <p:spPr bwMode="auto">
          <a:xfrm>
            <a:off x="714348" y="4786322"/>
            <a:ext cx="4357718" cy="1785950"/>
          </a:xfrm>
          <a:prstGeom prst="rect">
            <a:avLst/>
          </a:prstGeom>
          <a:noFill/>
          <a:ln w="19050" cmpd="sng">
            <a:solidFill>
              <a:srgbClr val="001848"/>
            </a:solidFill>
            <a:miter lim="800000"/>
            <a:headEnd/>
            <a:tailEnd/>
          </a:ln>
        </p:spPr>
      </p:pic>
      <p:pic>
        <p:nvPicPr>
          <p:cNvPr id="5" name="Рисунок 4" descr="https://encrypted-tbn0.gstatic.com/images?q=tbn:ANd9GcRxrxoobdgg1rUrPXSYYEURzpnuKvKVbS42IauR1oo4i6e10_ZPu8oy-tuguQ&amp;s">
            <a:hlinkClick r:id="rId3" tgtFrame="&quot;_blank&quot;"/>
          </p:cNvPr>
          <p:cNvPicPr/>
          <p:nvPr/>
        </p:nvPicPr>
        <p:blipFill>
          <a:blip r:embed="rId4">
            <a:lum bright="-10000" contrast="14000"/>
          </a:blip>
          <a:srcRect/>
          <a:stretch>
            <a:fillRect/>
          </a:stretch>
        </p:blipFill>
        <p:spPr bwMode="auto">
          <a:xfrm>
            <a:off x="5786446" y="4357694"/>
            <a:ext cx="2814638" cy="1876425"/>
          </a:xfrm>
          <a:prstGeom prst="rect">
            <a:avLst/>
          </a:prstGeom>
          <a:noFill/>
          <a:ln w="19050">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715436" cy="1500198"/>
          </a:xfrm>
        </p:spPr>
        <p:txBody>
          <a:bodyPr>
            <a:noAutofit/>
          </a:bodyPr>
          <a:lstStyle/>
          <a:p>
            <a:pPr algn="ctr"/>
            <a:r>
              <a:rPr lang="ru-RU" sz="2800" dirty="0" smtClean="0">
                <a:solidFill>
                  <a:srgbClr val="C00000"/>
                </a:solidFill>
                <a:effectLst/>
                <a:latin typeface="Arial Narrow" pitchFamily="34" charset="0"/>
                <a:cs typeface="Times New Roman" pitchFamily="18" charset="0"/>
              </a:rPr>
              <a:t>Задание </a:t>
            </a:r>
            <a:r>
              <a:rPr lang="ru-RU" sz="2800" dirty="0" smtClean="0">
                <a:solidFill>
                  <a:srgbClr val="C00000"/>
                </a:solidFill>
                <a:effectLst/>
                <a:latin typeface="Arial Narrow" pitchFamily="34" charset="0"/>
                <a:cs typeface="Times New Roman" pitchFamily="18" charset="0"/>
              </a:rPr>
              <a:t>2</a:t>
            </a:r>
            <a:r>
              <a:rPr lang="ru-RU" sz="2800" dirty="0" smtClean="0">
                <a:effectLst/>
                <a:latin typeface="Arial Narrow" pitchFamily="34" charset="0"/>
                <a:cs typeface="Times New Roman" pitchFamily="18" charset="0"/>
              </a:rPr>
              <a:t/>
            </a:r>
            <a:br>
              <a:rPr lang="ru-RU" sz="2800" dirty="0" smtClean="0">
                <a:effectLst/>
                <a:latin typeface="Arial Narrow" pitchFamily="34" charset="0"/>
                <a:cs typeface="Times New Roman" pitchFamily="18" charset="0"/>
              </a:rPr>
            </a:br>
            <a:r>
              <a:rPr lang="ru-RU" sz="2800" dirty="0" smtClean="0">
                <a:solidFill>
                  <a:schemeClr val="tx1"/>
                </a:solidFill>
                <a:effectLst/>
                <a:latin typeface="Arial Narrow" pitchFamily="34" charset="0"/>
                <a:cs typeface="Times New Roman" pitchFamily="18" charset="0"/>
              </a:rPr>
              <a:t>Связь между человеческим мозгом и электрической лампочкой?</a:t>
            </a:r>
            <a:endParaRPr lang="ru-RU" sz="2800" dirty="0">
              <a:solidFill>
                <a:schemeClr val="tx1"/>
              </a:solidFill>
              <a:effectLst/>
              <a:latin typeface="Arial Narrow" pitchFamily="34" charset="0"/>
              <a:cs typeface="Times New Roman" pitchFamily="18" charset="0"/>
            </a:endParaRPr>
          </a:p>
        </p:txBody>
      </p:sp>
      <p:pic>
        <p:nvPicPr>
          <p:cNvPr id="3" name="Рисунок 2" descr="Мозг способен сам себя переваривать">
            <a:hlinkClick r:id="rId2" tgtFrame="&quot;_blank&quot;"/>
          </p:cNvPr>
          <p:cNvPicPr/>
          <p:nvPr/>
        </p:nvPicPr>
        <p:blipFill>
          <a:blip r:embed="rId3"/>
          <a:srcRect/>
          <a:stretch>
            <a:fillRect/>
          </a:stretch>
        </p:blipFill>
        <p:spPr bwMode="auto">
          <a:xfrm>
            <a:off x="1643042" y="2143116"/>
            <a:ext cx="6072230" cy="3857652"/>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643998" cy="3500462"/>
          </a:xfrm>
        </p:spPr>
        <p:txBody>
          <a:bodyPr>
            <a:noAutofit/>
          </a:bodyPr>
          <a:lstStyle/>
          <a:p>
            <a:pPr algn="ctr"/>
            <a:r>
              <a:rPr lang="ru-RU" sz="3200" dirty="0" smtClean="0">
                <a:solidFill>
                  <a:srgbClr val="461E64"/>
                </a:solidFill>
                <a:effectLst/>
                <a:latin typeface="Arial Narrow" pitchFamily="34" charset="0"/>
              </a:rPr>
              <a:t>Ответ </a:t>
            </a:r>
            <a:r>
              <a:rPr lang="ru-RU" sz="2800" dirty="0" smtClean="0">
                <a:effectLst/>
                <a:latin typeface="Arial Narrow" pitchFamily="34" charset="0"/>
              </a:rPr>
              <a:t/>
            </a:r>
            <a:br>
              <a:rPr lang="ru-RU" sz="2800" dirty="0" smtClean="0">
                <a:effectLst/>
                <a:latin typeface="Arial Narrow" pitchFamily="34" charset="0"/>
              </a:rPr>
            </a:br>
            <a:r>
              <a:rPr lang="ru-RU" sz="1050" dirty="0" smtClean="0">
                <a:effectLst/>
                <a:latin typeface="Arial Narrow" pitchFamily="34" charset="0"/>
              </a:rPr>
              <a:t/>
            </a:r>
            <a:br>
              <a:rPr lang="ru-RU" sz="1050" dirty="0" smtClean="0">
                <a:effectLst/>
                <a:latin typeface="Arial Narrow" pitchFamily="34" charset="0"/>
              </a:rPr>
            </a:br>
            <a:r>
              <a:rPr lang="ru-RU" sz="2800" dirty="0" smtClean="0">
                <a:solidFill>
                  <a:schemeClr val="tx1"/>
                </a:solidFill>
                <a:effectLst/>
                <a:latin typeface="Arial Narrow" pitchFamily="34" charset="0"/>
              </a:rPr>
              <a:t>Когда </a:t>
            </a:r>
            <a:r>
              <a:rPr lang="ru-RU" sz="2800" dirty="0" smtClean="0">
                <a:solidFill>
                  <a:schemeClr val="tx1"/>
                </a:solidFill>
                <a:effectLst/>
                <a:latin typeface="Arial Narrow" pitchFamily="34" charset="0"/>
              </a:rPr>
              <a:t>мозг не спит, он производит энергию мощностью от 10 до 23 ватт. Этого достаточно, чтобы питать электрическую лампочку. Вот почему этот предмет полностью оправдывает свой статус традиционного символа озарений и новых идей.</a:t>
            </a:r>
            <a:r>
              <a:rPr lang="ru-RU" sz="3200" dirty="0" smtClean="0"/>
              <a:t/>
            </a:r>
            <a:br>
              <a:rPr lang="ru-RU" sz="3200" dirty="0" smtClean="0"/>
            </a:br>
            <a:endParaRPr lang="ru-RU" sz="3000" dirty="0">
              <a:solidFill>
                <a:srgbClr val="7030A0"/>
              </a:solidFill>
              <a:latin typeface="Arial Narrow" pitchFamily="34" charset="0"/>
            </a:endParaRPr>
          </a:p>
        </p:txBody>
      </p:sp>
      <p:pic>
        <p:nvPicPr>
          <p:cNvPr id="4098" name="Picture 2" descr="https://encrypted-tbn0.gstatic.com/images?q=tbn:ANd9GcSsVDjjCOQ4N1mVnQBu8xNKuAtxcO6aAvZz75sHRgC0l4LbWcEoRKHx3fQygw&amp;s"/>
          <p:cNvPicPr>
            <a:picLocks noChangeAspect="1" noChangeArrowheads="1"/>
          </p:cNvPicPr>
          <p:nvPr/>
        </p:nvPicPr>
        <p:blipFill>
          <a:blip r:embed="rId2">
            <a:lum bright="-3000" contrast="2000"/>
          </a:blip>
          <a:srcRect/>
          <a:stretch>
            <a:fillRect/>
          </a:stretch>
        </p:blipFill>
        <p:spPr bwMode="auto">
          <a:xfrm>
            <a:off x="3500430" y="3571876"/>
            <a:ext cx="2214578" cy="2952770"/>
          </a:xfrm>
          <a:prstGeom prst="rect">
            <a:avLst/>
          </a:prstGeom>
          <a:noFill/>
          <a:ln w="19050">
            <a:solidFill>
              <a:srgbClr val="001848"/>
            </a:solidFill>
          </a:ln>
        </p:spPr>
      </p:pic>
    </p:spTree>
  </p:cSld>
  <p:clrMapOvr>
    <a:masterClrMapping/>
  </p:clrMapOvr>
  <p:transition spd="med">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643998" cy="3286124"/>
          </a:xfrm>
        </p:spPr>
        <p:txBody>
          <a:bodyPr>
            <a:noAutofit/>
          </a:bodyPr>
          <a:lstStyle/>
          <a:p>
            <a:pPr algn="ctr"/>
            <a:r>
              <a:rPr lang="ru-RU" sz="3200" dirty="0" smtClean="0">
                <a:solidFill>
                  <a:srgbClr val="C00000"/>
                </a:solidFill>
                <a:effectLst/>
                <a:latin typeface="Arial Narrow" pitchFamily="34" charset="0"/>
              </a:rPr>
              <a:t>Задание 3 </a:t>
            </a:r>
            <a:r>
              <a:rPr lang="ru-RU" sz="3200" dirty="0" smtClean="0">
                <a:effectLst/>
                <a:latin typeface="Arial Narrow" pitchFamily="34" charset="0"/>
              </a:rPr>
              <a:t/>
            </a:r>
            <a:br>
              <a:rPr lang="ru-RU" sz="3200" dirty="0" smtClean="0">
                <a:effectLst/>
                <a:latin typeface="Arial Narrow" pitchFamily="34" charset="0"/>
              </a:rPr>
            </a:br>
            <a:r>
              <a:rPr lang="ru-RU" sz="1000" dirty="0" smtClean="0">
                <a:effectLst/>
                <a:latin typeface="Arial Narrow" pitchFamily="34" charset="0"/>
              </a:rPr>
              <a:t/>
            </a:r>
            <a:br>
              <a:rPr lang="ru-RU" sz="1000" dirty="0" smtClean="0">
                <a:effectLst/>
                <a:latin typeface="Arial Narrow" pitchFamily="34" charset="0"/>
              </a:rPr>
            </a:br>
            <a:r>
              <a:rPr lang="ru-RU" sz="3200" dirty="0" smtClean="0">
                <a:solidFill>
                  <a:schemeClr val="tx1"/>
                </a:solidFill>
                <a:effectLst/>
                <a:latin typeface="Arial Narrow" pitchFamily="34" charset="0"/>
              </a:rPr>
              <a:t>Что происходит с  железом при нагреве до </a:t>
            </a:r>
            <a:r>
              <a:rPr lang="ru-RU" sz="3200" dirty="0" smtClean="0">
                <a:solidFill>
                  <a:schemeClr val="tx1"/>
                </a:solidFill>
                <a:effectLst/>
                <a:latin typeface="Arial Narrow" pitchFamily="34" charset="0"/>
              </a:rPr>
              <a:t>5000 градусов </a:t>
            </a:r>
            <a:r>
              <a:rPr lang="ru-RU" sz="3200" dirty="0" smtClean="0">
                <a:solidFill>
                  <a:schemeClr val="tx1"/>
                </a:solidFill>
                <a:effectLst/>
                <a:latin typeface="Arial Narrow" pitchFamily="34" charset="0"/>
              </a:rPr>
              <a:t>Цельсия?</a:t>
            </a:r>
            <a:r>
              <a:rPr lang="ru-RU" sz="3200" dirty="0" smtClean="0"/>
              <a:t/>
            </a:r>
            <a:br>
              <a:rPr lang="ru-RU" sz="3200" dirty="0" smtClean="0"/>
            </a:br>
            <a:endParaRPr lang="ru-RU" sz="3000" dirty="0">
              <a:solidFill>
                <a:srgbClr val="7030A0"/>
              </a:solidFill>
              <a:latin typeface="Arial Narrow" pitchFamily="34" charset="0"/>
            </a:endParaRPr>
          </a:p>
        </p:txBody>
      </p:sp>
      <p:pic>
        <p:nvPicPr>
          <p:cNvPr id="3" name="Рисунок 2" descr="https://encrypted-tbn0.gstatic.com/images?q=tbn:ANd9GcSCkp1KqaXYIvafdKD_nald7voXcpLfJw9id2ylSn3_kJLNBLcaFzqkZlqvwRQ&amp;s">
            <a:hlinkClick r:id="rId2" tgtFrame="&quot;_blank&quot;"/>
          </p:cNvPr>
          <p:cNvPicPr/>
          <p:nvPr/>
        </p:nvPicPr>
        <p:blipFill>
          <a:blip r:embed="rId3">
            <a:lum bright="-15000"/>
          </a:blip>
          <a:srcRect/>
          <a:stretch>
            <a:fillRect/>
          </a:stretch>
        </p:blipFill>
        <p:spPr bwMode="auto">
          <a:xfrm>
            <a:off x="2214546" y="2571744"/>
            <a:ext cx="5000660" cy="3357586"/>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501122" cy="2786082"/>
          </a:xfrm>
        </p:spPr>
        <p:txBody>
          <a:bodyPr>
            <a:noAutofit/>
          </a:bodyPr>
          <a:lstStyle/>
          <a:p>
            <a:pPr algn="ctr"/>
            <a:r>
              <a:rPr lang="ru-RU" sz="3200" dirty="0" smtClean="0">
                <a:solidFill>
                  <a:srgbClr val="7030A0"/>
                </a:solidFill>
                <a:effectLst/>
                <a:latin typeface="Arial Narrow" pitchFamily="34" charset="0"/>
              </a:rPr>
              <a:t>Ответ</a:t>
            </a:r>
            <a:r>
              <a:rPr lang="ru-RU" sz="3200" dirty="0" smtClean="0">
                <a:effectLst/>
                <a:latin typeface="Arial Narrow" pitchFamily="34" charset="0"/>
              </a:rPr>
              <a:t/>
            </a:r>
            <a:br>
              <a:rPr lang="ru-RU" sz="3200" dirty="0" smtClean="0">
                <a:effectLst/>
                <a:latin typeface="Arial Narrow" pitchFamily="34" charset="0"/>
              </a:rPr>
            </a:br>
            <a:r>
              <a:rPr lang="ru-RU" sz="1100" dirty="0" smtClean="0">
                <a:effectLst/>
                <a:latin typeface="Arial Narrow" pitchFamily="34" charset="0"/>
              </a:rPr>
              <a:t/>
            </a:r>
            <a:br>
              <a:rPr lang="ru-RU" sz="1100" dirty="0" smtClean="0">
                <a:effectLst/>
                <a:latin typeface="Arial Narrow" pitchFamily="34" charset="0"/>
              </a:rPr>
            </a:br>
            <a:r>
              <a:rPr lang="ru-RU" sz="3200" dirty="0" smtClean="0">
                <a:solidFill>
                  <a:schemeClr val="tx1"/>
                </a:solidFill>
                <a:effectLst/>
                <a:latin typeface="Arial Narrow" pitchFamily="34" charset="0"/>
              </a:rPr>
              <a:t>Железо</a:t>
            </a:r>
            <a:r>
              <a:rPr lang="ru-RU" sz="3200" dirty="0" smtClean="0">
                <a:solidFill>
                  <a:schemeClr val="tx1"/>
                </a:solidFill>
                <a:effectLst/>
                <a:latin typeface="Arial Narrow" pitchFamily="34" charset="0"/>
              </a:rPr>
              <a:t>, нагретое до 5000 градусов Цельсия, становится газообразным</a:t>
            </a:r>
            <a:r>
              <a:rPr lang="ru-RU" sz="3200" dirty="0" smtClean="0"/>
              <a:t/>
            </a:r>
            <a:br>
              <a:rPr lang="ru-RU" sz="3200" dirty="0" smtClean="0"/>
            </a:br>
            <a:endParaRPr lang="ru-RU" sz="3000" dirty="0">
              <a:solidFill>
                <a:srgbClr val="7030A0"/>
              </a:solidFill>
              <a:latin typeface="Arial Narrow" pitchFamily="34" charset="0"/>
            </a:endParaRPr>
          </a:p>
        </p:txBody>
      </p:sp>
      <p:pic>
        <p:nvPicPr>
          <p:cNvPr id="6148" name="Picture 4" descr="https://i.mycdn.me/i?r=AyENid1PUfRjbfTS8I1wumQ-pbnpXuSWGLu7YqpoVL5qlg"/>
          <p:cNvPicPr>
            <a:picLocks noChangeAspect="1" noChangeArrowheads="1"/>
          </p:cNvPicPr>
          <p:nvPr/>
        </p:nvPicPr>
        <p:blipFill>
          <a:blip r:embed="rId2">
            <a:lum bright="-11000"/>
          </a:blip>
          <a:srcRect/>
          <a:stretch>
            <a:fillRect/>
          </a:stretch>
        </p:blipFill>
        <p:spPr bwMode="auto">
          <a:xfrm>
            <a:off x="1785918" y="2571744"/>
            <a:ext cx="5786478" cy="3616549"/>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643998" cy="2214578"/>
          </a:xfrm>
        </p:spPr>
        <p:txBody>
          <a:bodyPr>
            <a:noAutofit/>
          </a:bodyPr>
          <a:lstStyle/>
          <a:p>
            <a:pPr algn="ctr"/>
            <a:r>
              <a:rPr lang="ru-RU" sz="3600" dirty="0" smtClean="0">
                <a:solidFill>
                  <a:srgbClr val="C00000"/>
                </a:solidFill>
                <a:effectLst/>
                <a:latin typeface="Arial Narrow" pitchFamily="34" charset="0"/>
              </a:rPr>
              <a:t>Задание 4</a:t>
            </a:r>
            <a:br>
              <a:rPr lang="ru-RU" sz="3600" dirty="0" smtClean="0">
                <a:solidFill>
                  <a:srgbClr val="C00000"/>
                </a:solidFill>
                <a:effectLst/>
                <a:latin typeface="Arial Narrow" pitchFamily="34" charset="0"/>
              </a:rPr>
            </a:br>
            <a:r>
              <a:rPr lang="ru-RU" sz="2000" dirty="0" smtClean="0">
                <a:solidFill>
                  <a:schemeClr val="tx1"/>
                </a:solidFill>
                <a:effectLst/>
                <a:latin typeface="Arial Narrow" pitchFamily="34" charset="0"/>
              </a:rPr>
              <a:t/>
            </a:r>
            <a:br>
              <a:rPr lang="ru-RU" sz="2000" dirty="0" smtClean="0">
                <a:solidFill>
                  <a:schemeClr val="tx1"/>
                </a:solidFill>
                <a:effectLst/>
                <a:latin typeface="Arial Narrow" pitchFamily="34" charset="0"/>
              </a:rPr>
            </a:br>
            <a:r>
              <a:rPr lang="ru-RU" sz="3600" dirty="0" smtClean="0">
                <a:solidFill>
                  <a:schemeClr val="tx1"/>
                </a:solidFill>
                <a:effectLst/>
                <a:latin typeface="Arial Narrow" pitchFamily="34" charset="0"/>
              </a:rPr>
              <a:t>Какой длины </a:t>
            </a:r>
            <a:r>
              <a:rPr lang="ru-RU" sz="3600" dirty="0" smtClean="0">
                <a:solidFill>
                  <a:schemeClr val="tx1"/>
                </a:solidFill>
                <a:effectLst/>
                <a:latin typeface="Arial Narrow" pitchFamily="34" charset="0"/>
              </a:rPr>
              <a:t>можно вытянуть  проволоку  из 1 грамма золота?</a:t>
            </a:r>
            <a:endParaRPr lang="ru-RU" sz="3600" dirty="0">
              <a:solidFill>
                <a:schemeClr val="tx1"/>
              </a:solidFill>
              <a:effectLst/>
              <a:latin typeface="Arial Narrow" pitchFamily="34" charset="0"/>
            </a:endParaRPr>
          </a:p>
        </p:txBody>
      </p:sp>
      <p:pic>
        <p:nvPicPr>
          <p:cNvPr id="2053" name="Picture 5" descr="Фото: Baz Ratner / Reuters"/>
          <p:cNvPicPr>
            <a:picLocks noChangeAspect="1" noChangeArrowheads="1"/>
          </p:cNvPicPr>
          <p:nvPr/>
        </p:nvPicPr>
        <p:blipFill>
          <a:blip r:embed="rId2"/>
          <a:srcRect/>
          <a:stretch>
            <a:fillRect/>
          </a:stretch>
        </p:blipFill>
        <p:spPr bwMode="auto">
          <a:xfrm>
            <a:off x="2000232" y="2786058"/>
            <a:ext cx="5425533" cy="3357586"/>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643998" cy="3357586"/>
          </a:xfrm>
        </p:spPr>
        <p:txBody>
          <a:bodyPr>
            <a:noAutofit/>
          </a:bodyPr>
          <a:lstStyle/>
          <a:p>
            <a:pPr algn="ctr"/>
            <a:r>
              <a:rPr lang="ru-RU" sz="3200" dirty="0" smtClean="0">
                <a:solidFill>
                  <a:srgbClr val="7030A0"/>
                </a:solidFill>
                <a:effectLst/>
                <a:latin typeface="Arial Narrow" pitchFamily="34" charset="0"/>
              </a:rPr>
              <a:t>Ответ</a:t>
            </a:r>
            <a:r>
              <a:rPr lang="ru-RU" sz="3200" dirty="0" smtClean="0">
                <a:solidFill>
                  <a:schemeClr val="tx1"/>
                </a:solidFill>
                <a:effectLst/>
                <a:latin typeface="Arial Narrow" pitchFamily="34" charset="0"/>
              </a:rPr>
              <a:t/>
            </a:r>
            <a:br>
              <a:rPr lang="ru-RU" sz="3200" dirty="0" smtClean="0">
                <a:solidFill>
                  <a:schemeClr val="tx1"/>
                </a:solidFill>
                <a:effectLst/>
                <a:latin typeface="Arial Narrow" pitchFamily="34" charset="0"/>
              </a:rPr>
            </a:br>
            <a:r>
              <a:rPr lang="ru-RU" sz="3200" dirty="0" smtClean="0">
                <a:solidFill>
                  <a:schemeClr val="tx1"/>
                </a:solidFill>
                <a:effectLst/>
                <a:latin typeface="Arial Narrow" pitchFamily="34" charset="0"/>
              </a:rPr>
              <a:t/>
            </a:r>
            <a:br>
              <a:rPr lang="ru-RU" sz="3200" dirty="0" smtClean="0">
                <a:solidFill>
                  <a:schemeClr val="tx1"/>
                </a:solidFill>
                <a:effectLst/>
                <a:latin typeface="Arial Narrow" pitchFamily="34" charset="0"/>
              </a:rPr>
            </a:br>
            <a:r>
              <a:rPr lang="ru-RU" sz="3200" dirty="0" smtClean="0">
                <a:solidFill>
                  <a:schemeClr val="tx1"/>
                </a:solidFill>
                <a:latin typeface="Arial Narrow" pitchFamily="34" charset="0"/>
              </a:rPr>
              <a:t>Золото очень мягкий, тягучий, пластичный и ковкий металл. Из одного грамма золота получают проволоку длиной 3,5 км.</a:t>
            </a: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1026" name="Picture 2" descr="Проволока золотая Зл 999 ГОСТ 7222-75 купить в Екатеринбурге"/>
          <p:cNvPicPr>
            <a:picLocks noChangeAspect="1" noChangeArrowheads="1"/>
          </p:cNvPicPr>
          <p:nvPr/>
        </p:nvPicPr>
        <p:blipFill>
          <a:blip r:embed="rId2"/>
          <a:srcRect/>
          <a:stretch>
            <a:fillRect/>
          </a:stretch>
        </p:blipFill>
        <p:spPr bwMode="auto">
          <a:xfrm>
            <a:off x="3071802" y="3000372"/>
            <a:ext cx="3286148" cy="3286148"/>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43998" cy="3357586"/>
          </a:xfrm>
        </p:spPr>
        <p:txBody>
          <a:bodyPr>
            <a:noAutofit/>
          </a:bodyPr>
          <a:lstStyle/>
          <a:p>
            <a:pPr algn="ctr"/>
            <a:r>
              <a:rPr lang="ru-RU" sz="3200" dirty="0" smtClean="0">
                <a:solidFill>
                  <a:srgbClr val="C00000"/>
                </a:solidFill>
                <a:effectLst/>
              </a:rPr>
              <a:t>Задание 5</a:t>
            </a:r>
            <a:r>
              <a:rPr lang="ru-RU" sz="3200" dirty="0" smtClean="0">
                <a:effectLst/>
              </a:rPr>
              <a:t/>
            </a:r>
            <a:br>
              <a:rPr lang="ru-RU" sz="3200" dirty="0" smtClean="0">
                <a:effectLst/>
              </a:rPr>
            </a:br>
            <a:r>
              <a:rPr lang="ru-RU" sz="1200" dirty="0" smtClean="0">
                <a:effectLst/>
              </a:rPr>
              <a:t/>
            </a:r>
            <a:br>
              <a:rPr lang="ru-RU" sz="1200" dirty="0" smtClean="0">
                <a:effectLst/>
              </a:rPr>
            </a:br>
            <a:r>
              <a:rPr lang="ru-RU" sz="3200" dirty="0" smtClean="0">
                <a:solidFill>
                  <a:schemeClr val="tx1"/>
                </a:solidFill>
                <a:effectLst/>
              </a:rPr>
              <a:t>За какое минимальное время  можно собрать кубик </a:t>
            </a:r>
            <a:r>
              <a:rPr lang="ru-RU" sz="3200" dirty="0" err="1" smtClean="0">
                <a:solidFill>
                  <a:schemeClr val="tx1"/>
                </a:solidFill>
                <a:effectLst/>
              </a:rPr>
              <a:t>Рубика</a:t>
            </a:r>
            <a:r>
              <a:rPr lang="ru-RU" sz="3200" dirty="0" smtClean="0">
                <a:solidFill>
                  <a:schemeClr val="tx1"/>
                </a:solidFill>
                <a:effectLst/>
              </a:rPr>
              <a:t>?</a:t>
            </a: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4" name="Рисунок 3" descr="https://encrypted-tbn0.gstatic.com/images?q=tbn:ANd9GcRbfz_xanoFVO09D-ZtHgdYFVTigcTJ3ZbAH2CE025KFx8rPxseG9y1LH9N29w&amp;s">
            <a:hlinkClick r:id="rId2" tgtFrame="&quot;_blank&quot;"/>
          </p:cNvPr>
          <p:cNvPicPr/>
          <p:nvPr/>
        </p:nvPicPr>
        <p:blipFill>
          <a:blip r:embed="rId3"/>
          <a:srcRect/>
          <a:stretch>
            <a:fillRect/>
          </a:stretch>
        </p:blipFill>
        <p:spPr bwMode="auto">
          <a:xfrm>
            <a:off x="2571736" y="2643182"/>
            <a:ext cx="4071966" cy="3286148"/>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929718" cy="5214974"/>
          </a:xfrm>
        </p:spPr>
        <p:txBody>
          <a:bodyPr>
            <a:noAutofit/>
          </a:bodyPr>
          <a:lstStyle/>
          <a:p>
            <a:pPr algn="ctr"/>
            <a:r>
              <a:rPr lang="ru-RU" sz="3200" dirty="0" smtClean="0">
                <a:solidFill>
                  <a:srgbClr val="7030A0"/>
                </a:solidFill>
                <a:effectLst/>
                <a:latin typeface="Arial Narrow" pitchFamily="34" charset="0"/>
              </a:rPr>
              <a:t>Ответ</a:t>
            </a:r>
            <a:r>
              <a:rPr lang="ru-RU" sz="2400" dirty="0" smtClean="0">
                <a:solidFill>
                  <a:schemeClr val="tx1"/>
                </a:solidFill>
                <a:effectLst/>
                <a:latin typeface="Arial Narrow" pitchFamily="34" charset="0"/>
              </a:rPr>
              <a:t/>
            </a:r>
            <a:br>
              <a:rPr lang="ru-RU" sz="2400" dirty="0" smtClean="0">
                <a:solidFill>
                  <a:schemeClr val="tx1"/>
                </a:solidFill>
                <a:effectLst/>
                <a:latin typeface="Arial Narrow" pitchFamily="34" charset="0"/>
              </a:rPr>
            </a:br>
            <a:r>
              <a:rPr lang="ru-RU" sz="1050" dirty="0" smtClean="0">
                <a:solidFill>
                  <a:schemeClr val="tx1"/>
                </a:solidFill>
                <a:effectLst/>
                <a:latin typeface="Arial Narrow" pitchFamily="34" charset="0"/>
              </a:rPr>
              <a:t/>
            </a:r>
            <a:br>
              <a:rPr lang="ru-RU" sz="1050" dirty="0" smtClean="0">
                <a:solidFill>
                  <a:schemeClr val="tx1"/>
                </a:solidFill>
                <a:effectLst/>
                <a:latin typeface="Arial Narrow" pitchFamily="34" charset="0"/>
              </a:rPr>
            </a:br>
            <a:r>
              <a:rPr lang="ru-RU" sz="2400" dirty="0" smtClean="0">
                <a:solidFill>
                  <a:schemeClr val="tx1"/>
                </a:solidFill>
                <a:effectLst/>
                <a:latin typeface="Arial Narrow" pitchFamily="34" charset="0"/>
              </a:rPr>
              <a:t>Минимальное время сборки кубика </a:t>
            </a:r>
            <a:r>
              <a:rPr lang="ru-RU" sz="2400" dirty="0" err="1" smtClean="0">
                <a:solidFill>
                  <a:schemeClr val="tx1"/>
                </a:solidFill>
                <a:effectLst/>
                <a:latin typeface="Arial Narrow" pitchFamily="34" charset="0"/>
              </a:rPr>
              <a:t>Рубика</a:t>
            </a:r>
            <a:r>
              <a:rPr lang="ru-RU" sz="2400" dirty="0" smtClean="0">
                <a:solidFill>
                  <a:schemeClr val="tx1"/>
                </a:solidFill>
                <a:effectLst/>
                <a:latin typeface="Arial Narrow" pitchFamily="34" charset="0"/>
              </a:rPr>
              <a:t> – около 5 секунд.</a:t>
            </a:r>
            <a:r>
              <a:rPr lang="ru-RU" sz="2400" dirty="0" smtClean="0">
                <a:solidFill>
                  <a:schemeClr val="tx1"/>
                </a:solidFill>
                <a:effectLst/>
                <a:latin typeface="Arial Narrow" pitchFamily="34" charset="0"/>
              </a:rPr>
              <a:t> </a:t>
            </a:r>
            <a:r>
              <a:rPr lang="ru-RU" sz="2400" dirty="0" smtClean="0">
                <a:solidFill>
                  <a:schemeClr val="tx1"/>
                </a:solidFill>
                <a:effectLst/>
                <a:latin typeface="Arial Narrow" pitchFamily="34" charset="0"/>
              </a:rPr>
              <a:t>«Магический </a:t>
            </a:r>
            <a:r>
              <a:rPr lang="ru-RU" sz="2400" dirty="0" smtClean="0">
                <a:solidFill>
                  <a:schemeClr val="tx1"/>
                </a:solidFill>
                <a:effectLst/>
                <a:latin typeface="Arial Narrow" pitchFamily="34" charset="0"/>
              </a:rPr>
              <a:t>куб» был изобретен в 1974 году (и запатентован в 1975) венгерским скульптором и преподавателем архитектуры Эрнё </a:t>
            </a:r>
            <a:r>
              <a:rPr lang="ru-RU" sz="2400" dirty="0" err="1" smtClean="0">
                <a:solidFill>
                  <a:schemeClr val="tx1"/>
                </a:solidFill>
                <a:effectLst/>
                <a:latin typeface="Arial Narrow" pitchFamily="34" charset="0"/>
              </a:rPr>
              <a:t>Рубиком</a:t>
            </a:r>
            <a:r>
              <a:rPr lang="ru-RU" sz="2400" dirty="0" smtClean="0">
                <a:solidFill>
                  <a:schemeClr val="tx1"/>
                </a:solidFill>
                <a:effectLst/>
                <a:latin typeface="Arial Narrow" pitchFamily="34" charset="0"/>
              </a:rPr>
              <a:t>. Эта головоломка сделала изобретателя миллионером.</a:t>
            </a:r>
            <a:br>
              <a:rPr lang="ru-RU" sz="2400" dirty="0" smtClean="0">
                <a:solidFill>
                  <a:schemeClr val="tx1"/>
                </a:solidFill>
                <a:effectLst/>
                <a:latin typeface="Arial Narrow" pitchFamily="34" charset="0"/>
              </a:rPr>
            </a:br>
            <a:r>
              <a:rPr lang="ru-RU" sz="2400" dirty="0" smtClean="0">
                <a:solidFill>
                  <a:schemeClr val="tx1"/>
                </a:solidFill>
                <a:effectLst/>
                <a:latin typeface="Arial Narrow" pitchFamily="34" charset="0"/>
              </a:rPr>
              <a:t>Многие, наверное, подумают, что кубик </a:t>
            </a:r>
            <a:r>
              <a:rPr lang="ru-RU" sz="2400" dirty="0" err="1" smtClean="0">
                <a:solidFill>
                  <a:schemeClr val="tx1"/>
                </a:solidFill>
                <a:effectLst/>
                <a:latin typeface="Arial Narrow" pitchFamily="34" charset="0"/>
              </a:rPr>
              <a:t>Рубика</a:t>
            </a:r>
            <a:r>
              <a:rPr lang="ru-RU" sz="2400" dirty="0" smtClean="0">
                <a:solidFill>
                  <a:schemeClr val="tx1"/>
                </a:solidFill>
                <a:effectLst/>
                <a:latin typeface="Arial Narrow" pitchFamily="34" charset="0"/>
              </a:rPr>
              <a:t> был создан в качестве игрушки, но это не так. Эрнё </a:t>
            </a:r>
            <a:r>
              <a:rPr lang="ru-RU" sz="2400" dirty="0" err="1" smtClean="0">
                <a:solidFill>
                  <a:schemeClr val="tx1"/>
                </a:solidFill>
                <a:effectLst/>
                <a:latin typeface="Arial Narrow" pitchFamily="34" charset="0"/>
              </a:rPr>
              <a:t>Рубик</a:t>
            </a:r>
            <a:r>
              <a:rPr lang="ru-RU" sz="2400" dirty="0" smtClean="0">
                <a:solidFill>
                  <a:schemeClr val="tx1"/>
                </a:solidFill>
                <a:effectLst/>
                <a:latin typeface="Arial Narrow" pitchFamily="34" charset="0"/>
              </a:rPr>
              <a:t> сделал модель кубика, для объяснения 3-ёх мерной геометрии, ведь сам он по профессии учитель и архитектор</a:t>
            </a:r>
            <a:r>
              <a:rPr lang="ru-RU" sz="2400" dirty="0" smtClean="0">
                <a:solidFill>
                  <a:schemeClr val="tx1"/>
                </a:solidFill>
                <a:effectLst/>
                <a:latin typeface="Arial Narrow" pitchFamily="34" charset="0"/>
              </a:rPr>
              <a:t>.</a:t>
            </a:r>
            <a:r>
              <a:rPr lang="ru-RU" sz="2400" dirty="0" smtClean="0">
                <a:solidFill>
                  <a:schemeClr val="tx1"/>
                </a:solidFill>
                <a:effectLst/>
                <a:latin typeface="Arial Narrow" pitchFamily="34" charset="0"/>
              </a:rPr>
              <a:t> У кубика </a:t>
            </a:r>
            <a:r>
              <a:rPr lang="ru-RU" sz="2400" dirty="0" err="1" smtClean="0">
                <a:solidFill>
                  <a:schemeClr val="tx1"/>
                </a:solidFill>
                <a:effectLst/>
                <a:latin typeface="Arial Narrow" pitchFamily="34" charset="0"/>
              </a:rPr>
              <a:t>Рубика</a:t>
            </a:r>
            <a:r>
              <a:rPr lang="ru-RU" sz="2400" dirty="0" smtClean="0">
                <a:solidFill>
                  <a:schemeClr val="tx1"/>
                </a:solidFill>
                <a:effectLst/>
                <a:latin typeface="Arial Narrow" pitchFamily="34" charset="0"/>
              </a:rPr>
              <a:t> 43 252 003 274 489 856 000 </a:t>
            </a:r>
            <a:r>
              <a:rPr lang="ru-RU" sz="2400" dirty="0" smtClean="0">
                <a:solidFill>
                  <a:schemeClr val="tx1"/>
                </a:solidFill>
                <a:effectLst/>
                <a:latin typeface="Arial Narrow" pitchFamily="34" charset="0"/>
              </a:rPr>
              <a:t>(более </a:t>
            </a:r>
            <a:r>
              <a:rPr lang="ru-RU" sz="2400" dirty="0" smtClean="0">
                <a:solidFill>
                  <a:schemeClr val="tx1"/>
                </a:solidFill>
                <a:effectLst/>
                <a:latin typeface="Arial Narrow" pitchFamily="34" charset="0"/>
              </a:rPr>
              <a:t>43 </a:t>
            </a:r>
            <a:r>
              <a:rPr lang="ru-RU" sz="2400" dirty="0" smtClean="0">
                <a:solidFill>
                  <a:schemeClr val="tx1"/>
                </a:solidFill>
                <a:effectLst/>
                <a:latin typeface="Arial Narrow" pitchFamily="34" charset="0"/>
              </a:rPr>
              <a:t>квинтиллионов). </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4" name="Рисунок 3" descr="Кубик Рубика"/>
          <p:cNvPicPr/>
          <p:nvPr/>
        </p:nvPicPr>
        <p:blipFill>
          <a:blip r:embed="rId2">
            <a:lum bright="10000" contrast="23000"/>
          </a:blip>
          <a:srcRect/>
          <a:stretch>
            <a:fillRect/>
          </a:stretch>
        </p:blipFill>
        <p:spPr bwMode="auto">
          <a:xfrm>
            <a:off x="4786314" y="4214818"/>
            <a:ext cx="3929122" cy="2357430"/>
          </a:xfrm>
          <a:prstGeom prst="rect">
            <a:avLst/>
          </a:prstGeom>
          <a:noFill/>
          <a:ln w="22225">
            <a:solidFill>
              <a:srgbClr val="001848"/>
            </a:solidFill>
            <a:miter lim="800000"/>
            <a:headEnd/>
            <a:tailEnd/>
          </a:ln>
        </p:spPr>
      </p:pic>
      <p:pic>
        <p:nvPicPr>
          <p:cNvPr id="6" name="Рисунок 5" descr="https://zakubi.com/blog/wp-content/uploads/2019/02/b9479e8d31557422c4ed325da32753a3-209x300.jpg"/>
          <p:cNvPicPr/>
          <p:nvPr/>
        </p:nvPicPr>
        <p:blipFill>
          <a:blip r:embed="rId3">
            <a:lum bright="-5000" contrast="5000"/>
          </a:blip>
          <a:srcRect/>
          <a:stretch>
            <a:fillRect/>
          </a:stretch>
        </p:blipFill>
        <p:spPr bwMode="auto">
          <a:xfrm>
            <a:off x="714348" y="3857628"/>
            <a:ext cx="2071702" cy="2714644"/>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928670"/>
            <a:ext cx="8358246" cy="3643338"/>
          </a:xfrm>
        </p:spPr>
        <p:txBody>
          <a:bodyPr>
            <a:noAutofit/>
          </a:bodyPr>
          <a:lstStyle/>
          <a:p>
            <a:pPr algn="ctr"/>
            <a:r>
              <a:rPr lang="ru-RU" sz="3600" dirty="0" smtClean="0">
                <a:solidFill>
                  <a:srgbClr val="C00000"/>
                </a:solidFill>
                <a:effectLst/>
                <a:latin typeface="Arial Narrow" pitchFamily="34" charset="0"/>
              </a:rPr>
              <a:t>Задание 6   от ведущего </a:t>
            </a:r>
            <a:r>
              <a:rPr lang="ru-RU" sz="3600" dirty="0" smtClean="0">
                <a:solidFill>
                  <a:schemeClr val="tx1"/>
                </a:solidFill>
                <a:effectLst/>
                <a:latin typeface="Arial Narrow" pitchFamily="34" charset="0"/>
              </a:rPr>
              <a:t/>
            </a:r>
            <a:br>
              <a:rPr lang="ru-RU" sz="3600" dirty="0" smtClean="0">
                <a:solidFill>
                  <a:schemeClr val="tx1"/>
                </a:solidFill>
                <a:effectLst/>
                <a:latin typeface="Arial Narrow" pitchFamily="34" charset="0"/>
              </a:rPr>
            </a:br>
            <a:r>
              <a:rPr lang="ru-RU" sz="3400" dirty="0" smtClean="0">
                <a:solidFill>
                  <a:schemeClr val="tx1"/>
                </a:solidFill>
                <a:effectLst/>
                <a:latin typeface="Arial Narrow" pitchFamily="34" charset="0"/>
              </a:rPr>
              <a:t>Б</a:t>
            </a:r>
            <a:r>
              <a:rPr lang="ru-RU" sz="3400" dirty="0" smtClean="0">
                <a:solidFill>
                  <a:schemeClr val="tx1"/>
                </a:solidFill>
                <a:effectLst/>
                <a:latin typeface="Arial Narrow" pitchFamily="34" charset="0"/>
              </a:rPr>
              <a:t>лагодаря чему Эйфелева </a:t>
            </a:r>
            <a:r>
              <a:rPr lang="ru-RU" sz="3400" dirty="0" smtClean="0">
                <a:solidFill>
                  <a:schemeClr val="tx1"/>
                </a:solidFill>
                <a:effectLst/>
                <a:latin typeface="Arial Narrow" pitchFamily="34" charset="0"/>
              </a:rPr>
              <a:t>башня без проблем может выдержать даже самый </a:t>
            </a:r>
            <a:r>
              <a:rPr lang="ru-RU" sz="3400" dirty="0" smtClean="0">
                <a:solidFill>
                  <a:schemeClr val="tx1"/>
                </a:solidFill>
                <a:effectLst/>
                <a:latin typeface="Arial Narrow" pitchFamily="34" charset="0"/>
              </a:rPr>
              <a:t>сильный ураган?</a:t>
            </a:r>
            <a:br>
              <a:rPr lang="ru-RU" sz="3400" dirty="0" smtClean="0">
                <a:solidFill>
                  <a:schemeClr val="tx1"/>
                </a:solidFill>
                <a:effectLst/>
                <a:latin typeface="Arial Narrow" pitchFamily="34" charset="0"/>
              </a:rPr>
            </a:br>
            <a:r>
              <a:rPr lang="ru-RU" sz="3400" dirty="0" smtClean="0">
                <a:solidFill>
                  <a:schemeClr val="tx1"/>
                </a:solidFill>
                <a:effectLst/>
                <a:latin typeface="Arial Narrow" pitchFamily="34" charset="0"/>
              </a:rPr>
              <a:t>Из какого материала выполнена конструкция башни?</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5" name="Рисунок 4" descr="Эйфелева башня очередь советы"/>
          <p:cNvPicPr/>
          <p:nvPr/>
        </p:nvPicPr>
        <p:blipFill>
          <a:blip r:embed="rId2">
            <a:lum bright="-1000"/>
          </a:blip>
          <a:srcRect/>
          <a:stretch>
            <a:fillRect/>
          </a:stretch>
        </p:blipFill>
        <p:spPr bwMode="auto">
          <a:xfrm>
            <a:off x="2357422" y="3857628"/>
            <a:ext cx="4786346" cy="2643206"/>
          </a:xfrm>
          <a:prstGeom prst="rect">
            <a:avLst/>
          </a:prstGeom>
          <a:noFill/>
          <a:ln w="22225">
            <a:solidFill>
              <a:srgbClr val="001848"/>
            </a:solidFill>
            <a:miter lim="800000"/>
            <a:headEnd/>
            <a:tailEnd/>
          </a:ln>
        </p:spPr>
      </p:pic>
      <p:pic>
        <p:nvPicPr>
          <p:cNvPr id="53250" name="Picture 2" descr="https://encrypted-tbn0.gstatic.com/images?q=tbn:ANd9GcRRghPX1zfvhPKt-47sLP49nGgrmS4gGZkzSzgOG01CMQEnDMTLa7LgbcW9LCg&amp;s"/>
          <p:cNvPicPr>
            <a:picLocks noChangeAspect="1" noChangeArrowheads="1"/>
          </p:cNvPicPr>
          <p:nvPr/>
        </p:nvPicPr>
        <p:blipFill>
          <a:blip r:embed="rId3"/>
          <a:srcRect/>
          <a:stretch>
            <a:fillRect/>
          </a:stretch>
        </p:blipFill>
        <p:spPr bwMode="auto">
          <a:xfrm>
            <a:off x="7143768" y="0"/>
            <a:ext cx="885810" cy="1000108"/>
          </a:xfrm>
          <a:prstGeom prst="rect">
            <a:avLst/>
          </a:prstGeom>
          <a:noFill/>
        </p:spPr>
      </p:pic>
    </p:spTree>
  </p:cSld>
  <p:clrMapOvr>
    <a:masterClrMapping/>
  </p:clrMapOvr>
  <p:transition spd="med">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715436" cy="5715040"/>
          </a:xfrm>
        </p:spPr>
        <p:txBody>
          <a:bodyPr>
            <a:noAutofit/>
          </a:bodyPr>
          <a:lstStyle/>
          <a:p>
            <a:pPr algn="ctr"/>
            <a:r>
              <a:rPr lang="ru-RU" sz="3200" dirty="0" smtClean="0">
                <a:solidFill>
                  <a:srgbClr val="7030A0"/>
                </a:solidFill>
                <a:effectLst/>
                <a:latin typeface="Arial Narrow" pitchFamily="34" charset="0"/>
              </a:rPr>
              <a:t>Ответ</a:t>
            </a: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1100" dirty="0" smtClean="0">
                <a:solidFill>
                  <a:schemeClr val="tx1"/>
                </a:solidFill>
                <a:effectLst/>
                <a:latin typeface="Arial Narrow" pitchFamily="34" charset="0"/>
              </a:rPr>
              <a:t/>
            </a:r>
            <a:br>
              <a:rPr lang="ru-RU" sz="1100" dirty="0" smtClean="0">
                <a:solidFill>
                  <a:schemeClr val="tx1"/>
                </a:solidFill>
                <a:effectLst/>
                <a:latin typeface="Arial Narrow" pitchFamily="34" charset="0"/>
              </a:rPr>
            </a:br>
            <a:r>
              <a:rPr lang="ru-RU" sz="2400" dirty="0" smtClean="0">
                <a:solidFill>
                  <a:schemeClr val="tx1"/>
                </a:solidFill>
                <a:effectLst/>
                <a:latin typeface="Arial Narrow" pitchFamily="34" charset="0"/>
              </a:rPr>
              <a:t>Эйфелева </a:t>
            </a:r>
            <a:r>
              <a:rPr lang="ru-RU" sz="2400" dirty="0" smtClean="0">
                <a:solidFill>
                  <a:schemeClr val="tx1"/>
                </a:solidFill>
                <a:effectLst/>
                <a:latin typeface="Arial Narrow" pitchFamily="34" charset="0"/>
              </a:rPr>
              <a:t>башня целиком изготовлена из стали, и она практически не боится ржавчины.</a:t>
            </a:r>
            <a:br>
              <a:rPr lang="ru-RU" sz="2400" dirty="0" smtClean="0">
                <a:solidFill>
                  <a:schemeClr val="tx1"/>
                </a:solidFill>
                <a:effectLst/>
                <a:latin typeface="Arial Narrow" pitchFamily="34" charset="0"/>
              </a:rPr>
            </a:br>
            <a:r>
              <a:rPr lang="ru-RU" sz="1000" dirty="0" smtClean="0">
                <a:solidFill>
                  <a:schemeClr val="tx1"/>
                </a:solidFill>
                <a:effectLst/>
                <a:latin typeface="Arial Narrow" pitchFamily="34" charset="0"/>
              </a:rPr>
              <a:t> </a:t>
            </a:r>
            <a:br>
              <a:rPr lang="ru-RU" sz="1000" dirty="0" smtClean="0">
                <a:solidFill>
                  <a:schemeClr val="tx1"/>
                </a:solidFill>
                <a:effectLst/>
                <a:latin typeface="Arial Narrow" pitchFamily="34" charset="0"/>
              </a:rPr>
            </a:br>
            <a:r>
              <a:rPr lang="ru-RU" sz="2400" dirty="0" smtClean="0">
                <a:solidFill>
                  <a:schemeClr val="tx1"/>
                </a:solidFill>
                <a:effectLst/>
                <a:latin typeface="Arial Narrow" pitchFamily="34" charset="0"/>
              </a:rPr>
              <a:t>Благодаря своей решетчатой конструкции Эйфелева башня без проблем может выдержать даже самый </a:t>
            </a:r>
            <a:r>
              <a:rPr lang="ru-RU" sz="2400" dirty="0" smtClean="0">
                <a:solidFill>
                  <a:schemeClr val="tx1"/>
                </a:solidFill>
                <a:effectLst/>
                <a:latin typeface="Arial Narrow" pitchFamily="34" charset="0"/>
              </a:rPr>
              <a:t>сильный ураган. </a:t>
            </a:r>
            <a:r>
              <a:rPr lang="ru-RU" sz="2400" dirty="0" smtClean="0">
                <a:solidFill>
                  <a:schemeClr val="tx1"/>
                </a:solidFill>
                <a:effectLst/>
                <a:latin typeface="Arial Narrow" pitchFamily="34" charset="0"/>
              </a:rPr>
              <a:t>Когда на Париж обрушился чудовищный ветер скоростью около 180 км/ч, её вершина отклонилась от вертикали всего на 120 мм. Для сравнения, </a:t>
            </a:r>
            <a:r>
              <a:rPr lang="ru-RU" sz="2400" dirty="0" smtClean="0">
                <a:solidFill>
                  <a:schemeClr val="tx1"/>
                </a:solidFill>
                <a:effectLst/>
                <a:latin typeface="Arial Narrow" pitchFamily="34" charset="0"/>
              </a:rPr>
              <a:t>ветер начинает </a:t>
            </a:r>
            <a:r>
              <a:rPr lang="ru-RU" sz="2400" dirty="0" smtClean="0">
                <a:solidFill>
                  <a:schemeClr val="tx1"/>
                </a:solidFill>
                <a:effectLst/>
                <a:latin typeface="Arial Narrow" pitchFamily="34" charset="0"/>
              </a:rPr>
              <a:t>считаться ураганом при достижении скорости в 117 км/ч.</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5" name="Рисунок 4" descr="https://mytravelry.com/ru/wp-content/uploads/sites/2/2019/01/Eifel-old.jpg"/>
          <p:cNvPicPr/>
          <p:nvPr/>
        </p:nvPicPr>
        <p:blipFill>
          <a:blip r:embed="rId2">
            <a:lum bright="4000" contrast="15000"/>
          </a:blip>
          <a:srcRect/>
          <a:stretch>
            <a:fillRect/>
          </a:stretch>
        </p:blipFill>
        <p:spPr bwMode="auto">
          <a:xfrm>
            <a:off x="2285984" y="4071942"/>
            <a:ext cx="4643470" cy="2571768"/>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715436" cy="5072098"/>
          </a:xfrm>
        </p:spPr>
        <p:txBody>
          <a:bodyPr>
            <a:noAutofit/>
          </a:bodyPr>
          <a:lstStyle/>
          <a:p>
            <a:pPr algn="ct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3200" dirty="0" smtClean="0">
                <a:solidFill>
                  <a:srgbClr val="C00000"/>
                </a:solidFill>
                <a:effectLst/>
                <a:latin typeface="Arial Narrow" pitchFamily="34" charset="0"/>
              </a:rPr>
              <a:t>Задание 7</a:t>
            </a: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2400" dirty="0" smtClean="0">
                <a:solidFill>
                  <a:schemeClr val="tx1"/>
                </a:solidFill>
                <a:effectLst/>
                <a:latin typeface="Arial Narrow" pitchFamily="34" charset="0"/>
              </a:rPr>
              <a:t>15 </a:t>
            </a:r>
            <a:r>
              <a:rPr lang="ru-RU" sz="2400" dirty="0" smtClean="0">
                <a:solidFill>
                  <a:schemeClr val="tx1"/>
                </a:solidFill>
                <a:effectLst/>
                <a:latin typeface="Arial Narrow" pitchFamily="34" charset="0"/>
              </a:rPr>
              <a:t>апреля 1770 года Джозеф Пристли – британский ученый-естествоиспытатель, священник, философ, теолог, вошедший в историю прежде всего как выдающийся химик, открывший кислород и углекислый газ, – отметил в своем дневнике, что он обнаружил материал, который идеально подходил для стирания надписей карандашом на бумаге. Пристли назвал его «резиной» (</a:t>
            </a:r>
            <a:r>
              <a:rPr lang="ru-RU" sz="2400" dirty="0" err="1" smtClean="0">
                <a:solidFill>
                  <a:schemeClr val="tx1"/>
                </a:solidFill>
                <a:effectLst/>
                <a:latin typeface="Arial Narrow" pitchFamily="34" charset="0"/>
              </a:rPr>
              <a:t>rubber</a:t>
            </a:r>
            <a:r>
              <a:rPr lang="ru-RU" sz="2400" dirty="0" smtClean="0">
                <a:solidFill>
                  <a:schemeClr val="tx1"/>
                </a:solidFill>
                <a:effectLst/>
                <a:latin typeface="Arial Narrow" pitchFamily="34" charset="0"/>
              </a:rPr>
              <a:t>). </a:t>
            </a:r>
            <a:r>
              <a:rPr lang="ru-RU" sz="2400" dirty="0" smtClean="0">
                <a:solidFill>
                  <a:schemeClr val="tx1"/>
                </a:solidFill>
                <a:effectLst/>
                <a:latin typeface="Arial Narrow" pitchFamily="34" charset="0"/>
              </a:rPr>
              <a:t>До этого функцию ластика выполнял… </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4" name="Рисунок 3" descr="https://encrypted-tbn0.gstatic.com/images?q=tbn:ANd9GcQeenEFimMU_VK8M3ek2MmE7cYdKL8mMuD8CUM7zGLIdIZqJ0l-CCXa4rRu1A&amp;s">
            <a:hlinkClick r:id="rId2" tgtFrame="&quot;_blank&quot;"/>
          </p:cNvPr>
          <p:cNvPicPr/>
          <p:nvPr/>
        </p:nvPicPr>
        <p:blipFill>
          <a:blip r:embed="rId3">
            <a:lum bright="-13000" contrast="6000"/>
          </a:blip>
          <a:srcRect/>
          <a:stretch>
            <a:fillRect/>
          </a:stretch>
        </p:blipFill>
        <p:spPr bwMode="auto">
          <a:xfrm>
            <a:off x="4929190" y="4357694"/>
            <a:ext cx="2428892" cy="1714512"/>
          </a:xfrm>
          <a:prstGeom prst="rect">
            <a:avLst/>
          </a:prstGeom>
          <a:noFill/>
          <a:ln w="9525">
            <a:noFill/>
            <a:miter lim="800000"/>
            <a:headEnd/>
            <a:tailEnd/>
          </a:ln>
        </p:spPr>
      </p:pic>
      <p:pic>
        <p:nvPicPr>
          <p:cNvPr id="6" name="Рисунок 5" descr="https://encrypted-tbn0.gstatic.com/images?q=tbn:ANd9GcQ9oa--PqaI_HQHOUDB7pUxYAa5vK6ig1c3mgD65rRjqpFiwe3ALqBhQTGwRw&amp;s">
            <a:hlinkClick r:id="rId4" tgtFrame="&quot;_blank&quot;"/>
          </p:cNvPr>
          <p:cNvPicPr/>
          <p:nvPr/>
        </p:nvPicPr>
        <p:blipFill>
          <a:blip r:embed="rId5">
            <a:lum bright="-13000" contrast="28000"/>
          </a:blip>
          <a:srcRect/>
          <a:stretch>
            <a:fillRect/>
          </a:stretch>
        </p:blipFill>
        <p:spPr bwMode="auto">
          <a:xfrm>
            <a:off x="2000232" y="3857628"/>
            <a:ext cx="2409825" cy="2699004"/>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501122" cy="4071966"/>
          </a:xfrm>
        </p:spPr>
        <p:txBody>
          <a:bodyPr>
            <a:noAutofit/>
          </a:bodyPr>
          <a:lstStyle/>
          <a:p>
            <a:pPr algn="ctr"/>
            <a:r>
              <a:rPr lang="ru-RU" sz="3200" dirty="0" smtClean="0">
                <a:solidFill>
                  <a:srgbClr val="7030A0"/>
                </a:solidFill>
                <a:effectLst/>
                <a:latin typeface="Arial Narrow" pitchFamily="34" charset="0"/>
              </a:rPr>
              <a:t>Ответ</a:t>
            </a: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1100" dirty="0" smtClean="0">
                <a:solidFill>
                  <a:schemeClr val="tx1"/>
                </a:solidFill>
                <a:effectLst/>
                <a:latin typeface="Arial Narrow" pitchFamily="34" charset="0"/>
              </a:rPr>
              <a:t/>
            </a:r>
            <a:br>
              <a:rPr lang="ru-RU" sz="1100" dirty="0" smtClean="0">
                <a:solidFill>
                  <a:schemeClr val="tx1"/>
                </a:solidFill>
                <a:effectLst/>
                <a:latin typeface="Arial Narrow" pitchFamily="34" charset="0"/>
              </a:rPr>
            </a:br>
            <a:r>
              <a:rPr lang="ru-RU" sz="3200" dirty="0" smtClean="0">
                <a:solidFill>
                  <a:schemeClr val="tx1"/>
                </a:solidFill>
                <a:effectLst/>
                <a:latin typeface="Arial Narrow" pitchFamily="34" charset="0"/>
              </a:rPr>
              <a:t> До этого функцию ластика выполнял… мякиш хлеба. </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4" name="Рисунок 3" descr="Джозеф Пристли "/>
          <p:cNvPicPr/>
          <p:nvPr/>
        </p:nvPicPr>
        <p:blipFill>
          <a:blip r:embed="rId3">
            <a:lum bright="5000" contrast="12000"/>
          </a:blip>
          <a:srcRect/>
          <a:stretch>
            <a:fillRect/>
          </a:stretch>
        </p:blipFill>
        <p:spPr bwMode="auto">
          <a:xfrm>
            <a:off x="2357422" y="2357430"/>
            <a:ext cx="4429156" cy="4071966"/>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428604"/>
            <a:ext cx="8715436" cy="4786346"/>
          </a:xfrm>
        </p:spPr>
        <p:txBody>
          <a:bodyPr>
            <a:noAutofit/>
          </a:bodyPr>
          <a:lstStyle/>
          <a:p>
            <a:pPr algn="ctr"/>
            <a:r>
              <a:rPr lang="ru-RU" sz="3600" dirty="0" smtClean="0">
                <a:solidFill>
                  <a:srgbClr val="C00000"/>
                </a:solidFill>
                <a:effectLst/>
                <a:latin typeface="Arial Narrow" pitchFamily="34" charset="0"/>
              </a:rPr>
              <a:t>Задание 8</a:t>
            </a:r>
            <a:r>
              <a:rPr lang="ru-RU" sz="3600" dirty="0" smtClean="0">
                <a:solidFill>
                  <a:srgbClr val="7030A0"/>
                </a:solidFill>
                <a:effectLst/>
                <a:latin typeface="Arial Narrow" pitchFamily="34" charset="0"/>
              </a:rPr>
              <a:t/>
            </a:r>
            <a:br>
              <a:rPr lang="ru-RU" sz="3600" dirty="0" smtClean="0">
                <a:solidFill>
                  <a:srgbClr val="7030A0"/>
                </a:solidFill>
                <a:effectLst/>
                <a:latin typeface="Arial Narrow" pitchFamily="34" charset="0"/>
              </a:rPr>
            </a:br>
            <a:r>
              <a:rPr lang="ru-RU" sz="1000" dirty="0" smtClean="0">
                <a:solidFill>
                  <a:srgbClr val="7030A0"/>
                </a:solidFill>
                <a:effectLst/>
                <a:latin typeface="Arial Narrow" pitchFamily="34" charset="0"/>
              </a:rPr>
              <a:t/>
            </a:r>
            <a:br>
              <a:rPr lang="ru-RU" sz="1000" dirty="0" smtClean="0">
                <a:solidFill>
                  <a:srgbClr val="7030A0"/>
                </a:solidFill>
                <a:effectLst/>
                <a:latin typeface="Arial Narrow" pitchFamily="34" charset="0"/>
              </a:rPr>
            </a:br>
            <a:r>
              <a:rPr lang="ru-RU" sz="3400" dirty="0" smtClean="0">
                <a:solidFill>
                  <a:schemeClr val="tx1"/>
                </a:solidFill>
                <a:effectLst/>
                <a:latin typeface="Arial Narrow" pitchFamily="34" charset="0"/>
              </a:rPr>
              <a:t>Ч</a:t>
            </a:r>
            <a:r>
              <a:rPr lang="ru-RU" sz="3400" dirty="0" smtClean="0">
                <a:solidFill>
                  <a:schemeClr val="tx1"/>
                </a:solidFill>
                <a:effectLst/>
                <a:latin typeface="Arial Narrow" pitchFamily="34" charset="0"/>
              </a:rPr>
              <a:t>то в 1880 году стоило дороже – алюминий  или  золото?  Почему?</a:t>
            </a:r>
            <a:r>
              <a:rPr lang="ru-RU" sz="2400" dirty="0" smtClean="0">
                <a:solidFill>
                  <a:schemeClr val="tx1"/>
                </a:solidFill>
                <a:effectLst/>
                <a:latin typeface="Arial Narrow" pitchFamily="34" charset="0"/>
              </a:rPr>
              <a:t/>
            </a:r>
            <a:br>
              <a:rPr lang="ru-RU" sz="2400" dirty="0" smtClean="0">
                <a:solidFill>
                  <a:schemeClr val="tx1"/>
                </a:solidFill>
                <a:effectLst/>
                <a:latin typeface="Arial Narrow" pitchFamily="34" charset="0"/>
              </a:rPr>
            </a:b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1100" dirty="0" smtClean="0">
                <a:solidFill>
                  <a:schemeClr val="tx1"/>
                </a:solidFill>
                <a:effectLst/>
                <a:latin typeface="Arial Narrow" pitchFamily="34" charset="0"/>
              </a:rPr>
              <a:t/>
            </a:r>
            <a:br>
              <a:rPr lang="ru-RU" sz="1100" dirty="0" smtClean="0">
                <a:solidFill>
                  <a:schemeClr val="tx1"/>
                </a:solidFill>
                <a:effectLst/>
                <a:latin typeface="Arial Narrow" pitchFamily="34" charset="0"/>
              </a:rPr>
            </a:br>
            <a:r>
              <a:rPr lang="ru-RU" sz="3200" dirty="0" smtClean="0">
                <a:solidFill>
                  <a:schemeClr val="tx1"/>
                </a:solidFill>
                <a:effectLst/>
                <a:latin typeface="Arial Narrow" pitchFamily="34" charset="0"/>
              </a:rPr>
              <a:t> </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59394" name="Picture 2" descr="https://novate.ru/files/u34476/alumfall0.jpg"/>
          <p:cNvPicPr>
            <a:picLocks noChangeAspect="1" noChangeArrowheads="1"/>
          </p:cNvPicPr>
          <p:nvPr/>
        </p:nvPicPr>
        <p:blipFill>
          <a:blip r:embed="rId3"/>
          <a:srcRect/>
          <a:stretch>
            <a:fillRect/>
          </a:stretch>
        </p:blipFill>
        <p:spPr bwMode="auto">
          <a:xfrm>
            <a:off x="1643042" y="2357430"/>
            <a:ext cx="6072230" cy="3903576"/>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501122" cy="4071966"/>
          </a:xfrm>
        </p:spPr>
        <p:txBody>
          <a:bodyPr>
            <a:noAutofit/>
          </a:bodyPr>
          <a:lstStyle/>
          <a:p>
            <a:pPr algn="ctr"/>
            <a:r>
              <a:rPr lang="ru-RU" sz="3200" dirty="0" smtClean="0">
                <a:solidFill>
                  <a:srgbClr val="7030A0"/>
                </a:solidFill>
                <a:effectLst/>
                <a:latin typeface="Arial Narrow" pitchFamily="34" charset="0"/>
              </a:rPr>
              <a:t>Ответ </a:t>
            </a: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2400" dirty="0" smtClean="0">
                <a:solidFill>
                  <a:srgbClr val="7030A0"/>
                </a:solidFill>
                <a:effectLst/>
                <a:latin typeface="Arial Narrow" pitchFamily="34" charset="0"/>
              </a:rPr>
              <a:t/>
            </a:r>
            <a:br>
              <a:rPr lang="ru-RU" sz="2400" dirty="0" smtClean="0">
                <a:solidFill>
                  <a:srgbClr val="7030A0"/>
                </a:solidFill>
                <a:effectLst/>
                <a:latin typeface="Arial Narrow" pitchFamily="34" charset="0"/>
              </a:rPr>
            </a:br>
            <a:r>
              <a:rPr lang="ru-RU" sz="1100" dirty="0" smtClean="0">
                <a:solidFill>
                  <a:schemeClr val="tx1"/>
                </a:solidFill>
                <a:effectLst/>
                <a:latin typeface="Arial Narrow" pitchFamily="34" charset="0"/>
              </a:rPr>
              <a:t/>
            </a:r>
            <a:br>
              <a:rPr lang="ru-RU" sz="1100" dirty="0" smtClean="0">
                <a:solidFill>
                  <a:schemeClr val="tx1"/>
                </a:solidFill>
                <a:effectLst/>
                <a:latin typeface="Arial Narrow" pitchFamily="34" charset="0"/>
              </a:rPr>
            </a:br>
            <a:r>
              <a:rPr lang="ru-RU" sz="3200" dirty="0" smtClean="0">
                <a:solidFill>
                  <a:schemeClr val="tx1"/>
                </a:solidFill>
                <a:effectLst/>
                <a:latin typeface="Arial Narrow" pitchFamily="34" charset="0"/>
              </a:rPr>
              <a:t> </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6" name="Рисунок 5" descr="В 1880 году алюминий стоил дороже золота"/>
          <p:cNvPicPr/>
          <p:nvPr/>
        </p:nvPicPr>
        <p:blipFill>
          <a:blip r:embed="rId3">
            <a:lum bright="-7000" contrast="26000"/>
          </a:blip>
          <a:srcRect/>
          <a:stretch>
            <a:fillRect/>
          </a:stretch>
        </p:blipFill>
        <p:spPr bwMode="auto">
          <a:xfrm>
            <a:off x="1357290" y="1214422"/>
            <a:ext cx="6643734" cy="5143536"/>
          </a:xfrm>
          <a:prstGeom prst="rect">
            <a:avLst/>
          </a:prstGeom>
          <a:noFill/>
          <a:ln w="1587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857364"/>
            <a:ext cx="8715436" cy="4857784"/>
          </a:xfrm>
        </p:spPr>
        <p:txBody>
          <a:bodyPr>
            <a:noAutofit/>
          </a:bodyPr>
          <a:lstStyle/>
          <a:p>
            <a:pPr algn="ctr"/>
            <a:r>
              <a:rPr lang="ru-RU" sz="2800" dirty="0" smtClean="0">
                <a:solidFill>
                  <a:srgbClr val="C00000"/>
                </a:solidFill>
                <a:effectLst/>
                <a:latin typeface="Arial Narrow" pitchFamily="34" charset="0"/>
                <a:cs typeface="Times New Roman" pitchFamily="18" charset="0"/>
              </a:rPr>
              <a:t>Задание 9</a:t>
            </a:r>
            <a:br>
              <a:rPr lang="ru-RU" sz="2800" dirty="0" smtClean="0">
                <a:solidFill>
                  <a:srgbClr val="C00000"/>
                </a:solidFill>
                <a:effectLst/>
                <a:latin typeface="Arial Narrow" pitchFamily="34" charset="0"/>
                <a:cs typeface="Times New Roman" pitchFamily="18" charset="0"/>
              </a:rPr>
            </a:br>
            <a:r>
              <a:rPr lang="ru-RU" sz="2800" dirty="0" smtClean="0">
                <a:solidFill>
                  <a:srgbClr val="C00000"/>
                </a:solidFill>
                <a:effectLst/>
                <a:latin typeface="Arial Narrow" pitchFamily="34" charset="0"/>
                <a:cs typeface="Times New Roman" pitchFamily="18" charset="0"/>
              </a:rPr>
              <a:t>«Черный ящик»</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solidFill>
                  <a:schemeClr val="tx1"/>
                </a:solidFill>
                <a:effectLst/>
                <a:latin typeface="Arial Narrow" pitchFamily="34" charset="0"/>
                <a:cs typeface="Times New Roman" pitchFamily="18" charset="0"/>
              </a:rPr>
              <a:t> Изначально была желтой, а чуть позже стала и вовсе белой, но первые экземпляры показали недостаточную устойчивость к воздействию ультрафиолета. Под открытым солнцем быстро теряла свои свойства, а то и вовсе разрушалась. Поэтому в пятидесятых годах 20-го  века было принято решение изменить химический состав и выпускать в уже знакомых темных тонах – синем и черном. Цветные варианты тоже остались в продаже  для определенного применения.</a:t>
            </a:r>
            <a:br>
              <a:rPr lang="ru-RU" sz="2800" dirty="0" smtClean="0">
                <a:solidFill>
                  <a:schemeClr val="tx1"/>
                </a:solidFill>
                <a:effectLst/>
                <a:latin typeface="Arial Narrow" pitchFamily="34" charset="0"/>
                <a:cs typeface="Times New Roman" pitchFamily="18" charset="0"/>
              </a:rPr>
            </a:br>
            <a:r>
              <a:rPr lang="ru-RU" sz="2800" dirty="0" smtClean="0">
                <a:solidFill>
                  <a:schemeClr val="tx1"/>
                </a:solidFill>
                <a:effectLst/>
                <a:latin typeface="Arial Narrow" pitchFamily="34" charset="0"/>
                <a:cs typeface="Times New Roman" pitchFamily="18" charset="0"/>
              </a:rPr>
              <a:t>Что лежит в «черном ящике»?</a:t>
            </a:r>
            <a:r>
              <a:rPr lang="ru-RU" sz="1100" dirty="0" smtClean="0">
                <a:latin typeface="Times New Roman" pitchFamily="18" charset="0"/>
                <a:cs typeface="Times New Roman" pitchFamily="18" charset="0"/>
              </a:rPr>
              <a:t/>
            </a:r>
            <a:br>
              <a:rPr lang="ru-RU" sz="1100" dirty="0" smtClean="0">
                <a:latin typeface="Times New Roman" pitchFamily="18" charset="0"/>
                <a:cs typeface="Times New Roman" pitchFamily="18" charset="0"/>
              </a:rPr>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57346" name="Picture 2" descr="https://encrypted-tbn0.gstatic.com/images?q=tbn:ANd9GcTAekSMsaY4fN7TX3GAxpHuMJUjPmyBiZcJ1ttzBxzXKS5y_hcbyo_jDYC3Sg&amp;s"/>
          <p:cNvPicPr>
            <a:picLocks noChangeAspect="1" noChangeArrowheads="1"/>
          </p:cNvPicPr>
          <p:nvPr/>
        </p:nvPicPr>
        <p:blipFill>
          <a:blip r:embed="rId3"/>
          <a:srcRect/>
          <a:stretch>
            <a:fillRect/>
          </a:stretch>
        </p:blipFill>
        <p:spPr bwMode="auto">
          <a:xfrm>
            <a:off x="7000892" y="4929198"/>
            <a:ext cx="1928826" cy="1698337"/>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928802"/>
            <a:ext cx="8786842" cy="3143272"/>
          </a:xfrm>
        </p:spPr>
        <p:txBody>
          <a:bodyPr>
            <a:noAutofit/>
          </a:bodyPr>
          <a:lstStyle/>
          <a:p>
            <a:pPr algn="ctr"/>
            <a:r>
              <a:rPr lang="ru-RU" sz="3200" dirty="0" smtClean="0">
                <a:solidFill>
                  <a:srgbClr val="7030A0"/>
                </a:solidFill>
                <a:effectLst/>
                <a:latin typeface="Arial Narrow" pitchFamily="34" charset="0"/>
                <a:cs typeface="Times New Roman" pitchFamily="18" charset="0"/>
              </a:rPr>
              <a:t>Ответ</a:t>
            </a:r>
            <a:r>
              <a:rPr lang="ru-RU" sz="3200" dirty="0" smtClean="0">
                <a:effectLst/>
                <a:latin typeface="Arial Narrow" pitchFamily="34" charset="0"/>
                <a:cs typeface="Times New Roman" pitchFamily="18" charset="0"/>
              </a:rPr>
              <a:t/>
            </a:r>
            <a:br>
              <a:rPr lang="ru-RU" sz="3200" dirty="0" smtClean="0">
                <a:effectLst/>
                <a:latin typeface="Arial Narrow" pitchFamily="34" charset="0"/>
                <a:cs typeface="Times New Roman" pitchFamily="18" charset="0"/>
              </a:rPr>
            </a:br>
            <a:r>
              <a:rPr lang="ru-RU" sz="1050" dirty="0" smtClean="0">
                <a:effectLst/>
                <a:latin typeface="Arial Narrow" pitchFamily="34" charset="0"/>
                <a:cs typeface="Times New Roman" pitchFamily="18" charset="0"/>
              </a:rPr>
              <a:t/>
            </a:r>
            <a:br>
              <a:rPr lang="ru-RU" sz="1050" dirty="0" smtClean="0">
                <a:effectLst/>
                <a:latin typeface="Arial Narrow" pitchFamily="34" charset="0"/>
                <a:cs typeface="Times New Roman" pitchFamily="18" charset="0"/>
              </a:rPr>
            </a:br>
            <a:r>
              <a:rPr lang="ru-RU" sz="2800" dirty="0" smtClean="0">
                <a:solidFill>
                  <a:schemeClr val="tx1"/>
                </a:solidFill>
                <a:effectLst/>
                <a:latin typeface="Arial Narrow" pitchFamily="34" charset="0"/>
                <a:cs typeface="Times New Roman" pitchFamily="18" charset="0"/>
              </a:rPr>
              <a:t> </a:t>
            </a:r>
            <a:r>
              <a:rPr lang="ru-RU" sz="2800" dirty="0" err="1" smtClean="0">
                <a:solidFill>
                  <a:schemeClr val="tx1"/>
                </a:solidFill>
                <a:effectLst/>
                <a:latin typeface="Arial Narrow" pitchFamily="34" charset="0"/>
                <a:cs typeface="Times New Roman" pitchFamily="18" charset="0"/>
              </a:rPr>
              <a:t>И</a:t>
            </a:r>
            <a:r>
              <a:rPr lang="ru-RU" sz="2800" dirty="0" err="1" smtClean="0">
                <a:solidFill>
                  <a:schemeClr val="tx1"/>
                </a:solidFill>
                <a:effectLst/>
                <a:latin typeface="Arial Narrow" pitchFamily="34" charset="0"/>
                <a:cs typeface="Times New Roman" pitchFamily="18" charset="0"/>
              </a:rPr>
              <a:t>золента</a:t>
            </a:r>
            <a:r>
              <a:rPr lang="ru-RU" sz="2800" dirty="0" smtClean="0">
                <a:solidFill>
                  <a:schemeClr val="tx1"/>
                </a:solidFill>
                <a:effectLst/>
                <a:latin typeface="Arial Narrow" pitchFamily="34" charset="0"/>
                <a:cs typeface="Times New Roman" pitchFamily="18" charset="0"/>
              </a:rPr>
              <a:t> </a:t>
            </a:r>
            <a:r>
              <a:rPr lang="ru-RU" sz="2800" dirty="0" smtClean="0">
                <a:solidFill>
                  <a:schemeClr val="tx1"/>
                </a:solidFill>
                <a:latin typeface="Arial Narrow" pitchFamily="34" charset="0"/>
                <a:cs typeface="Times New Roman" pitchFamily="18" charset="0"/>
              </a:rPr>
              <a:t/>
            </a:r>
            <a:br>
              <a:rPr lang="ru-RU" sz="2800" dirty="0" smtClean="0">
                <a:solidFill>
                  <a:schemeClr val="tx1"/>
                </a:solidFill>
                <a:latin typeface="Arial Narrow" pitchFamily="34" charset="0"/>
                <a:cs typeface="Times New Roman" pitchFamily="18" charset="0"/>
              </a:rPr>
            </a:br>
            <a:r>
              <a:rPr lang="ru-RU" sz="1050" dirty="0" smtClean="0">
                <a:solidFill>
                  <a:schemeClr val="tx1"/>
                </a:solidFill>
                <a:latin typeface="Arial Narrow" pitchFamily="34" charset="0"/>
              </a:rPr>
              <a:t/>
            </a:r>
            <a:br>
              <a:rPr lang="ru-RU" sz="1050" dirty="0" smtClean="0">
                <a:solidFill>
                  <a:schemeClr val="tx1"/>
                </a:solidFill>
                <a:latin typeface="Arial Narrow" pitchFamily="34" charset="0"/>
              </a:rPr>
            </a:br>
            <a:r>
              <a:rPr lang="ru-RU" sz="2400" dirty="0" smtClean="0">
                <a:solidFill>
                  <a:schemeClr val="tx1"/>
                </a:solidFill>
                <a:effectLst/>
                <a:latin typeface="Arial Narrow" pitchFamily="34" charset="0"/>
              </a:rPr>
              <a:t> В середине XX века инженеры и химики компании </a:t>
            </a:r>
            <a:r>
              <a:rPr lang="ru-RU" sz="2400" dirty="0" smtClean="0">
                <a:solidFill>
                  <a:schemeClr val="tx1"/>
                </a:solidFill>
                <a:effectLst/>
                <a:latin typeface="Arial Narrow" pitchFamily="34" charset="0"/>
              </a:rPr>
              <a:t>«3М» </a:t>
            </a:r>
            <a:r>
              <a:rPr lang="ru-RU" sz="2400" dirty="0" smtClean="0">
                <a:solidFill>
                  <a:schemeClr val="tx1"/>
                </a:solidFill>
                <a:effectLst/>
                <a:latin typeface="Arial Narrow" pitchFamily="34" charset="0"/>
              </a:rPr>
              <a:t>(в прошлом «</a:t>
            </a:r>
            <a:r>
              <a:rPr lang="ru-RU" sz="2400" dirty="0" err="1" smtClean="0">
                <a:solidFill>
                  <a:schemeClr val="tx1"/>
                </a:solidFill>
                <a:effectLst/>
                <a:latin typeface="Arial Narrow" pitchFamily="34" charset="0"/>
              </a:rPr>
              <a:t>Minnesota</a:t>
            </a:r>
            <a:r>
              <a:rPr lang="ru-RU" sz="2400" dirty="0" smtClean="0">
                <a:solidFill>
                  <a:schemeClr val="tx1"/>
                </a:solidFill>
                <a:effectLst/>
                <a:latin typeface="Arial Narrow" pitchFamily="34" charset="0"/>
              </a:rPr>
              <a:t> </a:t>
            </a:r>
            <a:r>
              <a:rPr lang="ru-RU" sz="2400" dirty="0" err="1" smtClean="0">
                <a:solidFill>
                  <a:schemeClr val="tx1"/>
                </a:solidFill>
                <a:effectLst/>
                <a:latin typeface="Arial Narrow" pitchFamily="34" charset="0"/>
              </a:rPr>
              <a:t>Mining</a:t>
            </a:r>
            <a:r>
              <a:rPr lang="ru-RU" sz="2400" dirty="0" smtClean="0">
                <a:solidFill>
                  <a:schemeClr val="tx1"/>
                </a:solidFill>
                <a:effectLst/>
                <a:latin typeface="Arial Narrow" pitchFamily="34" charset="0"/>
              </a:rPr>
              <a:t> </a:t>
            </a:r>
            <a:r>
              <a:rPr lang="ru-RU" sz="2400" dirty="0" err="1" smtClean="0">
                <a:solidFill>
                  <a:schemeClr val="tx1"/>
                </a:solidFill>
                <a:effectLst/>
                <a:latin typeface="Arial Narrow" pitchFamily="34" charset="0"/>
              </a:rPr>
              <a:t>and</a:t>
            </a:r>
            <a:r>
              <a:rPr lang="ru-RU" sz="2400" dirty="0" smtClean="0">
                <a:solidFill>
                  <a:schemeClr val="tx1"/>
                </a:solidFill>
                <a:effectLst/>
                <a:latin typeface="Arial Narrow" pitchFamily="34" charset="0"/>
              </a:rPr>
              <a:t> </a:t>
            </a:r>
            <a:r>
              <a:rPr lang="ru-RU" sz="2400" dirty="0" err="1" smtClean="0">
                <a:solidFill>
                  <a:schemeClr val="tx1"/>
                </a:solidFill>
                <a:effectLst/>
                <a:latin typeface="Arial Narrow" pitchFamily="34" charset="0"/>
              </a:rPr>
              <a:t>Manufacturing</a:t>
            </a:r>
            <a:r>
              <a:rPr lang="ru-RU" sz="2400" dirty="0" smtClean="0">
                <a:solidFill>
                  <a:schemeClr val="tx1"/>
                </a:solidFill>
                <a:effectLst/>
                <a:latin typeface="Arial Narrow" pitchFamily="34" charset="0"/>
              </a:rPr>
              <a:t>») занялись разработкой самоклеящейся электроизоляционной ленты на основе поливинилхлорида. В январе 1946 года компания 3М выпустила новую виниловую электротехническую ленту на основе каучука без содержания серы. Первые </a:t>
            </a:r>
            <a:r>
              <a:rPr lang="ru-RU" sz="2400" dirty="0" err="1" smtClean="0">
                <a:solidFill>
                  <a:schemeClr val="tx1"/>
                </a:solidFill>
                <a:effectLst/>
                <a:latin typeface="Arial Narrow" pitchFamily="34" charset="0"/>
              </a:rPr>
              <a:t>изоленты</a:t>
            </a:r>
            <a:r>
              <a:rPr lang="ru-RU" sz="2400" dirty="0" smtClean="0">
                <a:solidFill>
                  <a:schemeClr val="tx1"/>
                </a:solidFill>
                <a:effectLst/>
                <a:latin typeface="Arial Narrow" pitchFamily="34" charset="0"/>
              </a:rPr>
              <a:t> были жёлтого и белого цветов. Но из-за неустойчивости к ультрафиолету белая лента была в конечном счёте заменена на чёрную.</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000" dirty="0">
              <a:solidFill>
                <a:srgbClr val="7030A0"/>
              </a:solidFill>
              <a:latin typeface="Arial Narrow" pitchFamily="34" charset="0"/>
            </a:endParaRPr>
          </a:p>
        </p:txBody>
      </p:sp>
      <p:pic>
        <p:nvPicPr>
          <p:cNvPr id="5" name="Рисунок 4" descr="https://encrypted-tbn0.gstatic.com/images?q=tbn:ANd9GcR3QcRxiGF7k1Ts2YV1URcWrEmGTJhwdQ2uWNYNW2tx8KUn9HaLg5zZLTG0xA&amp;s">
            <a:hlinkClick r:id="rId3" tgtFrame="&quot;_blank&quot;"/>
          </p:cNvPr>
          <p:cNvPicPr/>
          <p:nvPr/>
        </p:nvPicPr>
        <p:blipFill>
          <a:blip r:embed="rId4"/>
          <a:srcRect/>
          <a:stretch>
            <a:fillRect/>
          </a:stretch>
        </p:blipFill>
        <p:spPr bwMode="auto">
          <a:xfrm>
            <a:off x="6572264" y="4500570"/>
            <a:ext cx="2285984" cy="2214578"/>
          </a:xfrm>
          <a:prstGeom prst="rect">
            <a:avLst/>
          </a:prstGeom>
          <a:noFill/>
          <a:ln w="22225">
            <a:solidFill>
              <a:srgbClr val="001848"/>
            </a:solidFill>
            <a:miter lim="800000"/>
            <a:headEnd/>
            <a:tailEnd/>
          </a:ln>
        </p:spPr>
      </p:pic>
      <p:pic>
        <p:nvPicPr>
          <p:cNvPr id="6" name="Рисунок 5" descr="https://encrypted-tbn0.gstatic.com/images?q=tbn:ANd9GcTGdAo32vIuchSKi-VcJaL9r5IJK7iUNSN4BgGYettoCbuyOmyxuIUKUIlRq9k&amp;s">
            <a:hlinkClick r:id="rId5" tgtFrame="&quot;_blank&quot;"/>
          </p:cNvPr>
          <p:cNvPicPr/>
          <p:nvPr/>
        </p:nvPicPr>
        <p:blipFill>
          <a:blip r:embed="rId6"/>
          <a:srcRect/>
          <a:stretch>
            <a:fillRect/>
          </a:stretch>
        </p:blipFill>
        <p:spPr bwMode="auto">
          <a:xfrm>
            <a:off x="4643438" y="4714884"/>
            <a:ext cx="1571636" cy="1785950"/>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715436" cy="3297238"/>
          </a:xfrm>
        </p:spPr>
        <p:txBody>
          <a:bodyPr>
            <a:normAutofit/>
          </a:bodyPr>
          <a:lstStyle/>
          <a:p>
            <a:pPr algn="ctr"/>
            <a:r>
              <a:rPr lang="ru-RU" sz="3200" dirty="0" smtClean="0">
                <a:solidFill>
                  <a:srgbClr val="C00000"/>
                </a:solidFill>
                <a:effectLst/>
                <a:latin typeface="Arial Narrow" pitchFamily="34" charset="0"/>
              </a:rPr>
              <a:t>Задание 10</a:t>
            </a:r>
            <a:br>
              <a:rPr lang="ru-RU" sz="3200" dirty="0" smtClean="0">
                <a:solidFill>
                  <a:srgbClr val="C00000"/>
                </a:solidFill>
                <a:effectLst/>
                <a:latin typeface="Arial Narrow" pitchFamily="34" charset="0"/>
              </a:rPr>
            </a:br>
            <a:r>
              <a:rPr lang="ru-RU" sz="3200" dirty="0" smtClean="0">
                <a:solidFill>
                  <a:srgbClr val="C00000"/>
                </a:solidFill>
                <a:effectLst/>
                <a:latin typeface="Arial Narrow" pitchFamily="34" charset="0"/>
              </a:rPr>
              <a:t>для зрителей</a:t>
            </a:r>
            <a:br>
              <a:rPr lang="ru-RU" sz="3200" dirty="0" smtClean="0">
                <a:solidFill>
                  <a:srgbClr val="C00000"/>
                </a:solidFill>
                <a:effectLst/>
                <a:latin typeface="Arial Narrow" pitchFamily="34" charset="0"/>
              </a:rPr>
            </a:br>
            <a:r>
              <a:rPr lang="ru-RU" sz="1200" dirty="0" smtClean="0">
                <a:solidFill>
                  <a:srgbClr val="C00000"/>
                </a:solidFill>
                <a:effectLst/>
                <a:latin typeface="Arial Narrow" pitchFamily="34" charset="0"/>
              </a:rPr>
              <a:t/>
            </a:r>
            <a:br>
              <a:rPr lang="ru-RU" sz="1200" dirty="0" smtClean="0">
                <a:solidFill>
                  <a:srgbClr val="C00000"/>
                </a:solidFill>
                <a:effectLst/>
                <a:latin typeface="Arial Narrow" pitchFamily="34" charset="0"/>
              </a:rPr>
            </a:br>
            <a:r>
              <a:rPr lang="ru-RU" sz="3200" dirty="0" smtClean="0">
                <a:solidFill>
                  <a:schemeClr val="tx1"/>
                </a:solidFill>
                <a:effectLst/>
                <a:latin typeface="Arial Narrow" pitchFamily="34" charset="0"/>
              </a:rPr>
              <a:t>С какой целью </a:t>
            </a:r>
            <a:r>
              <a:rPr lang="ru-RU" sz="2800" dirty="0" smtClean="0">
                <a:solidFill>
                  <a:schemeClr val="tx1"/>
                </a:solidFill>
                <a:latin typeface="Arial Narrow" pitchFamily="34" charset="0"/>
              </a:rPr>
              <a:t> Компания </a:t>
            </a:r>
            <a:r>
              <a:rPr lang="en-US" sz="2800" dirty="0" smtClean="0">
                <a:solidFill>
                  <a:schemeClr val="tx1"/>
                </a:solidFill>
                <a:latin typeface="Arial Narrow" pitchFamily="34" charset="0"/>
              </a:rPr>
              <a:t>Jaguar Land Rover</a:t>
            </a:r>
            <a:r>
              <a:rPr lang="ru-RU" sz="2800" dirty="0" smtClean="0">
                <a:solidFill>
                  <a:schemeClr val="tx1"/>
                </a:solidFill>
                <a:latin typeface="Arial Narrow" pitchFamily="34" charset="0"/>
              </a:rPr>
              <a:t> спроектировала</a:t>
            </a:r>
            <a:r>
              <a:rPr lang="ru-RU" sz="2800" dirty="0" smtClean="0">
                <a:solidFill>
                  <a:schemeClr val="tx1"/>
                </a:solidFill>
                <a:latin typeface="Arial Narrow" pitchFamily="34" charset="0"/>
              </a:rPr>
              <a:t> автономный автомобиль с </a:t>
            </a:r>
            <a:r>
              <a:rPr lang="ru-RU" sz="2800" dirty="0" smtClean="0">
                <a:solidFill>
                  <a:schemeClr val="tx1"/>
                </a:solidFill>
                <a:latin typeface="Arial Narrow" pitchFamily="34" charset="0"/>
              </a:rPr>
              <a:t>глазами? </a:t>
            </a:r>
            <a:r>
              <a:rPr lang="ru-RU" sz="3200" dirty="0" smtClean="0">
                <a:solidFill>
                  <a:srgbClr val="C00000"/>
                </a:solidFill>
                <a:latin typeface="Arial Narrow" pitchFamily="34" charset="0"/>
              </a:rPr>
              <a:t/>
            </a:r>
            <a:br>
              <a:rPr lang="ru-RU" sz="3200" dirty="0" smtClean="0">
                <a:solidFill>
                  <a:srgbClr val="C00000"/>
                </a:solidFill>
                <a:latin typeface="Arial Narrow" pitchFamily="34" charset="0"/>
              </a:rPr>
            </a:br>
            <a:r>
              <a:rPr lang="ru-RU" sz="3200" dirty="0" smtClean="0">
                <a:solidFill>
                  <a:srgbClr val="C00000"/>
                </a:solidFill>
                <a:latin typeface="Arial Narrow" pitchFamily="34" charset="0"/>
              </a:rPr>
              <a:t/>
            </a:r>
            <a:br>
              <a:rPr lang="ru-RU" sz="3200" dirty="0" smtClean="0">
                <a:solidFill>
                  <a:srgbClr val="C00000"/>
                </a:solidFill>
                <a:latin typeface="Arial Narrow" pitchFamily="34" charset="0"/>
              </a:rPr>
            </a:br>
            <a:endParaRPr lang="ru-RU" sz="3200" dirty="0">
              <a:solidFill>
                <a:srgbClr val="C00000"/>
              </a:solidFill>
              <a:latin typeface="Arial Narrow" pitchFamily="34" charset="0"/>
            </a:endParaRPr>
          </a:p>
        </p:txBody>
      </p:sp>
      <p:pic>
        <p:nvPicPr>
          <p:cNvPr id="11" name="Рисунок 10" descr="https://api.interior.ru/images/ZuZu/august_september/Jaguar/Jaguar_1.jpg"/>
          <p:cNvPicPr/>
          <p:nvPr/>
        </p:nvPicPr>
        <p:blipFill>
          <a:blip r:embed="rId2"/>
          <a:srcRect/>
          <a:stretch>
            <a:fillRect/>
          </a:stretch>
        </p:blipFill>
        <p:spPr bwMode="auto">
          <a:xfrm>
            <a:off x="2000232" y="2786058"/>
            <a:ext cx="5500726" cy="3500462"/>
          </a:xfrm>
          <a:prstGeom prst="rect">
            <a:avLst/>
          </a:prstGeom>
          <a:noFill/>
          <a:ln w="22225">
            <a:solidFill>
              <a:srgbClr val="001848"/>
            </a:solidFill>
            <a:miter lim="800000"/>
            <a:headEnd/>
            <a:tailEnd/>
          </a:ln>
        </p:spPr>
      </p:pic>
      <p:pic>
        <p:nvPicPr>
          <p:cNvPr id="29698" name="Picture 2" descr="https://encrypted-tbn0.gstatic.com/images?q=tbn:ANd9GcSDKCIhJhCF3qZbrE0S4qHNabEGj_Ru3WGudkybbrkOPFgHakWm1o8ENtO5R08&amp;s"/>
          <p:cNvPicPr>
            <a:picLocks noChangeAspect="1" noChangeArrowheads="1"/>
          </p:cNvPicPr>
          <p:nvPr/>
        </p:nvPicPr>
        <p:blipFill>
          <a:blip r:embed="rId3"/>
          <a:srcRect/>
          <a:stretch>
            <a:fillRect/>
          </a:stretch>
        </p:blipFill>
        <p:spPr bwMode="auto">
          <a:xfrm>
            <a:off x="5857884" y="428604"/>
            <a:ext cx="1428760" cy="890770"/>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715436" cy="3643338"/>
          </a:xfrm>
        </p:spPr>
        <p:txBody>
          <a:bodyPr>
            <a:normAutofit fontScale="90000"/>
          </a:bodyPr>
          <a:lstStyle/>
          <a:p>
            <a:pPr algn="ctr"/>
            <a:r>
              <a:rPr lang="ru-RU" sz="3600" dirty="0" smtClean="0">
                <a:solidFill>
                  <a:srgbClr val="7030A0"/>
                </a:solidFill>
                <a:latin typeface="Arial Narrow" pitchFamily="34" charset="0"/>
              </a:rPr>
              <a:t>Ответ</a:t>
            </a:r>
            <a:r>
              <a:rPr lang="ru-RU" sz="2700" dirty="0" smtClean="0">
                <a:solidFill>
                  <a:srgbClr val="7030A0"/>
                </a:solidFill>
                <a:latin typeface="Arial Narrow" pitchFamily="34" charset="0"/>
              </a:rPr>
              <a:t/>
            </a:r>
            <a:br>
              <a:rPr lang="ru-RU" sz="2700" dirty="0" smtClean="0">
                <a:solidFill>
                  <a:srgbClr val="7030A0"/>
                </a:solidFill>
                <a:latin typeface="Arial Narrow" pitchFamily="34" charset="0"/>
              </a:rPr>
            </a:br>
            <a:r>
              <a:rPr lang="ru-RU" sz="1200" dirty="0" smtClean="0">
                <a:solidFill>
                  <a:schemeClr val="tx1"/>
                </a:solidFill>
                <a:latin typeface="Arial Narrow" pitchFamily="34" charset="0"/>
              </a:rPr>
              <a:t/>
            </a:r>
            <a:br>
              <a:rPr lang="ru-RU" sz="1200" dirty="0" smtClean="0">
                <a:solidFill>
                  <a:schemeClr val="tx1"/>
                </a:solidFill>
                <a:latin typeface="Arial Narrow" pitchFamily="34" charset="0"/>
              </a:rPr>
            </a:br>
            <a:r>
              <a:rPr lang="ru-RU" sz="2700" dirty="0" smtClean="0">
                <a:solidFill>
                  <a:schemeClr val="tx1"/>
                </a:solidFill>
                <a:latin typeface="Arial Narrow" pitchFamily="34" charset="0"/>
              </a:rPr>
              <a:t> Статистика Американской автомобильной ассоциации показывает, что две трети людей чувствуют себя менее безопасно, когда пересекают дорогу перед автомобилем без водителя. Живой водитель может поддержать зрительный контакт, тем самым показав, что он увидел пешехода и пропускает его</a:t>
            </a:r>
            <a:r>
              <a:rPr lang="ru-RU" sz="2700" dirty="0" smtClean="0">
                <a:solidFill>
                  <a:schemeClr val="tx1"/>
                </a:solidFill>
                <a:latin typeface="Arial Narrow" pitchFamily="34" charset="0"/>
              </a:rPr>
              <a:t>.</a:t>
            </a:r>
            <a:r>
              <a:rPr lang="ru-RU" sz="2700" dirty="0" smtClean="0">
                <a:solidFill>
                  <a:schemeClr val="tx1"/>
                </a:solidFill>
                <a:latin typeface="Arial Narrow" pitchFamily="34" charset="0"/>
              </a:rPr>
              <a:t> Модель — специальная разработка подразделения </a:t>
            </a:r>
            <a:r>
              <a:rPr lang="ru-RU" sz="2700" dirty="0" err="1" smtClean="0">
                <a:solidFill>
                  <a:schemeClr val="tx1"/>
                </a:solidFill>
                <a:latin typeface="Arial Narrow" pitchFamily="34" charset="0"/>
              </a:rPr>
              <a:t>Jaguar</a:t>
            </a:r>
            <a:r>
              <a:rPr lang="ru-RU" sz="2700" dirty="0" smtClean="0">
                <a:solidFill>
                  <a:schemeClr val="tx1"/>
                </a:solidFill>
                <a:latin typeface="Arial Narrow" pitchFamily="34" charset="0"/>
              </a:rPr>
              <a:t> </a:t>
            </a:r>
            <a:r>
              <a:rPr lang="ru-RU" sz="2700" dirty="0" err="1" smtClean="0">
                <a:solidFill>
                  <a:schemeClr val="tx1"/>
                </a:solidFill>
                <a:latin typeface="Arial Narrow" pitchFamily="34" charset="0"/>
              </a:rPr>
              <a:t>Future</a:t>
            </a:r>
            <a:r>
              <a:rPr lang="ru-RU" sz="2700" dirty="0" smtClean="0">
                <a:solidFill>
                  <a:schemeClr val="tx1"/>
                </a:solidFill>
                <a:latin typeface="Arial Narrow" pitchFamily="34" charset="0"/>
              </a:rPr>
              <a:t> </a:t>
            </a:r>
            <a:r>
              <a:rPr lang="ru-RU" sz="2700" dirty="0" err="1" smtClean="0">
                <a:solidFill>
                  <a:schemeClr val="tx1"/>
                </a:solidFill>
                <a:latin typeface="Arial Narrow" pitchFamily="34" charset="0"/>
              </a:rPr>
              <a:t>Mobility</a:t>
            </a:r>
            <a:r>
              <a:rPr lang="ru-RU" sz="2700" dirty="0" smtClean="0">
                <a:solidFill>
                  <a:schemeClr val="tx1"/>
                </a:solidFill>
                <a:latin typeface="Arial Narrow" pitchFamily="34" charset="0"/>
              </a:rPr>
              <a:t>, которое исследует отношение людей к самоуправляемым автомобилям и способы повышения доверия к ним. </a:t>
            </a:r>
            <a:r>
              <a:rPr lang="ru-RU" sz="2800" dirty="0" smtClean="0">
                <a:solidFill>
                  <a:schemeClr val="tx1"/>
                </a:solidFill>
              </a:rPr>
              <a:t/>
            </a:r>
            <a:br>
              <a:rPr lang="ru-RU" sz="2800" dirty="0" smtClean="0">
                <a:solidFill>
                  <a:schemeClr val="tx1"/>
                </a:solidFill>
              </a:rPr>
            </a:br>
            <a:endParaRPr lang="ru-RU" sz="2800" dirty="0">
              <a:solidFill>
                <a:schemeClr val="tx1"/>
              </a:solidFill>
              <a:latin typeface="Arial Narrow" pitchFamily="34" charset="0"/>
            </a:endParaRPr>
          </a:p>
        </p:txBody>
      </p:sp>
      <p:pic>
        <p:nvPicPr>
          <p:cNvPr id="13" name="Рисунок 12" descr="https://api.interior.ru/images/ZuZu/august_september/Jaguar/Jaguar3.jpg"/>
          <p:cNvPicPr/>
          <p:nvPr/>
        </p:nvPicPr>
        <p:blipFill>
          <a:blip r:embed="rId2"/>
          <a:srcRect/>
          <a:stretch>
            <a:fillRect/>
          </a:stretch>
        </p:blipFill>
        <p:spPr bwMode="auto">
          <a:xfrm>
            <a:off x="2357422" y="3786190"/>
            <a:ext cx="4613287" cy="2838916"/>
          </a:xfrm>
          <a:prstGeom prst="rect">
            <a:avLst/>
          </a:prstGeom>
          <a:noFill/>
          <a:ln w="22225">
            <a:solidFill>
              <a:srgbClr val="001848"/>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86766" cy="1082660"/>
          </a:xfrm>
        </p:spPr>
        <p:txBody>
          <a:bodyPr>
            <a:normAutofit/>
          </a:bodyPr>
          <a:lstStyle/>
          <a:p>
            <a:pPr algn="ctr"/>
            <a:r>
              <a:rPr lang="ru-RU" sz="6000" dirty="0" smtClean="0">
                <a:solidFill>
                  <a:srgbClr val="7030A0"/>
                </a:solidFill>
                <a:latin typeface="Arial Narrow" pitchFamily="34" charset="0"/>
              </a:rPr>
              <a:t>Спасибо за игру!</a:t>
            </a:r>
            <a:endParaRPr lang="ru-RU" sz="6000" dirty="0">
              <a:solidFill>
                <a:srgbClr val="7030A0"/>
              </a:solidFill>
              <a:latin typeface="Arial Narrow" pitchFamily="34" charset="0"/>
            </a:endParaRPr>
          </a:p>
        </p:txBody>
      </p:sp>
      <p:pic>
        <p:nvPicPr>
          <p:cNvPr id="7172" name="Picture 4" descr="Почему Владимиру Ворошилову запрещали появляться в кадре телепередачи «Что? Где? Когда?»"/>
          <p:cNvPicPr>
            <a:picLocks noChangeAspect="1" noChangeArrowheads="1"/>
          </p:cNvPicPr>
          <p:nvPr/>
        </p:nvPicPr>
        <p:blipFill>
          <a:blip r:embed="rId2"/>
          <a:srcRect/>
          <a:stretch>
            <a:fillRect/>
          </a:stretch>
        </p:blipFill>
        <p:spPr bwMode="auto">
          <a:xfrm>
            <a:off x="1643042" y="2571744"/>
            <a:ext cx="4357718" cy="3371301"/>
          </a:xfrm>
          <a:prstGeom prst="rect">
            <a:avLst/>
          </a:prstGeom>
          <a:noFill/>
          <a:ln w="22225">
            <a:solidFill>
              <a:srgbClr val="001848"/>
            </a:solidFill>
          </a:ln>
        </p:spPr>
      </p:pic>
      <p:pic>
        <p:nvPicPr>
          <p:cNvPr id="7174" name="Picture 6" descr="https://encrypted-tbn0.gstatic.com/images?q=tbn:ANd9GcTnkNVv0kSa767fsZbqWhodX7WbiqBwAjKZbnRkGWLgRnK5P4b7_9bS4CnvuA&amp;s"/>
          <p:cNvPicPr>
            <a:picLocks noChangeAspect="1" noChangeArrowheads="1"/>
          </p:cNvPicPr>
          <p:nvPr/>
        </p:nvPicPr>
        <p:blipFill>
          <a:blip r:embed="rId3"/>
          <a:srcRect/>
          <a:stretch>
            <a:fillRect/>
          </a:stretch>
        </p:blipFill>
        <p:spPr bwMode="auto">
          <a:xfrm>
            <a:off x="5214942" y="1643050"/>
            <a:ext cx="3143272" cy="3143272"/>
          </a:xfrm>
          <a:prstGeom prst="rect">
            <a:avLst/>
          </a:prstGeom>
          <a:noFill/>
          <a:ln w="22225">
            <a:solidFill>
              <a:srgbClr val="001848"/>
            </a:solidFill>
          </a:ln>
        </p:spPr>
      </p:pic>
    </p:spTree>
  </p:cSld>
  <p:clrMapOvr>
    <a:masterClrMapping/>
  </p:clrMapOvr>
  <p:transition spd="med">
    <p:diamon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Другая 3">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E2ECEF"/>
      </a:hlink>
      <a:folHlink>
        <a:srgbClr val="A116E0"/>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328</TotalTime>
  <Words>46</Words>
  <PresentationFormat>Экран (4:3)</PresentationFormat>
  <Paragraphs>30</Paragraphs>
  <Slides>24</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Открытая</vt:lpstr>
      <vt:lpstr>Интеллектуальная игра «Что? Где? Когда?   в мире науки  и техники»  для специальности 15.02.12 «Монтаж, техническое обслуживание и ремонт промышленного оборудования»                                                             Разработал Черкашина О.В. </vt:lpstr>
      <vt:lpstr>История игры   Телеигра «Что? Где? Когда?» была создана режиссёром Владимиром Ворошиловым и редактором  Наталией Стеценко в СССР. Первый выпуск передачи вышел в эфир  4 сентября 1975 года.  Используя метод мозгового штурма, команда из шести игроков «знатоков» ищет в течение одной минуты правильный ответ на специально подобранный вопрос телезрителя. За правильный ответ очко получает команда знатоков, за неправильный же очко получают их противники — команда телезрителей.    </vt:lpstr>
      <vt:lpstr>Правила игры 1. 9 заданий для команды знатоков по 10 баллов за задание (время выполнения одного задания – 1 минута) 2. одно задание от ведущего – 30 баллов 3. одно право на ошибку 4. одно задание для зрителей – 10 баллов. 5.  максимальное количество баллов – 120. 6. выигрывает команда (затоков или зрителей), набравшая максимальное количество баллов.</vt:lpstr>
      <vt:lpstr>Задание 1   В  чем заключается суть  изобретения -  дороги в Японии со специальным профилем на дорожном полотне? </vt:lpstr>
      <vt:lpstr>Ответ   Музыкальная  (поющая ) дорога —  автомобильная дорога (или её отрезок), которая при езде вызывает тактильную вибрацию  и звуковой шум, передаваемый через колёса на кузов автомобиля  в форме  мелодии.  Спрашивается, зачем вообще нужны такие дороги? Само собой, ответов можно придумать массу, но наиболее вероятной выглядит следующая гипотеза: это вариант изощрённой социальной рекламы. Дело в том, что перед музыкальным участком стоит специальный дорожный знак, который предупреждает, что в полной мере насладиться мелодией можно лишь на скорости в 40 км/ч. Так что, если хочется послушать милую сердцу песенку, придётся сбавить скорость. Такая вот пропаганда безопасности дорожного движения. Ну а почему бы и нет, в конце концов? </vt:lpstr>
      <vt:lpstr>Задание 2 Связь между человеческим мозгом и электрической лампочкой?</vt:lpstr>
      <vt:lpstr>Ответ   Когда мозг не спит, он производит энергию мощностью от 10 до 23 ватт. Этого достаточно, чтобы питать электрическую лампочку. Вот почему этот предмет полностью оправдывает свой статус традиционного символа озарений и новых идей. </vt:lpstr>
      <vt:lpstr>Задание 3   Что происходит с  железом при нагреве до 5000 градусов Цельсия? </vt:lpstr>
      <vt:lpstr>Ответ  Железо, нагретое до 5000 градусов Цельсия, становится газообразным </vt:lpstr>
      <vt:lpstr>Задание 4  Какой длины можно вытянуть  проволоку  из 1 грамма золота?</vt:lpstr>
      <vt:lpstr>Ответ  Золото очень мягкий, тягучий, пластичный и ковкий металл. Из одного грамма золота получают проволоку длиной 3,5 км.  </vt:lpstr>
      <vt:lpstr>Задание 5  За какое минимальное время  можно собрать кубик Рубика?  </vt:lpstr>
      <vt:lpstr>Ответ  Минимальное время сборки кубика Рубика – около 5 секунд. «Магический куб» был изобретен в 1974 году (и запатентован в 1975) венгерским скульптором и преподавателем архитектуры Эрнё Рубиком. Эта головоломка сделала изобретателя миллионером. Многие, наверное, подумают, что кубик Рубика был создан в качестве игрушки, но это не так. Эрнё Рубик сделал модель кубика, для объяснения 3-ёх мерной геометрии, ведь сам он по профессии учитель и архитектор. У кубика Рубика 43 252 003 274 489 856 000 (более 43 квинтиллионов).    </vt:lpstr>
      <vt:lpstr>Задание 6   от ведущего  Благодаря чему Эйфелева башня без проблем может выдержать даже самый сильный ураган? Из какого материала выполнена конструкция башни?   </vt:lpstr>
      <vt:lpstr>Ответ  Эйфелева башня целиком изготовлена из стали, и она практически не боится ржавчины.   Благодаря своей решетчатой конструкции Эйфелева башня без проблем может выдержать даже самый сильный ураган. Когда на Париж обрушился чудовищный ветер скоростью около 180 км/ч, её вершина отклонилась от вертикали всего на 120 мм. Для сравнения, ветер начинает считаться ураганом при достижении скорости в 117 км/ч.    </vt:lpstr>
      <vt:lpstr> Задание 7  15 апреля 1770 года Джозеф Пристли – британский ученый-естествоиспытатель, священник, философ, теолог, вошедший в историю прежде всего как выдающийся химик, открывший кислород и углекислый газ, – отметил в своем дневнике, что он обнаружил материал, который идеально подходил для стирания надписей карандашом на бумаге. Пристли назвал его «резиной» (rubber). До этого функцию ластика выполнял…     </vt:lpstr>
      <vt:lpstr>Ответ   До этого функцию ластика выполнял… мякиш хлеба.     </vt:lpstr>
      <vt:lpstr>Задание 8  Что в 1880 году стоило дороже – алюминий  или  золото?  Почему?        </vt:lpstr>
      <vt:lpstr>Ответ         </vt:lpstr>
      <vt:lpstr>Задание 9 «Черный ящик»  Изначально была желтой, а чуть позже стала и вовсе белой, но первые экземпляры показали недостаточную устойчивость к воздействию ультрафиолета. Под открытым солнцем быстро теряла свои свойства, а то и вовсе разрушалась. Поэтому в пятидесятых годах 20-го  века было принято решение изменить химический состав и выпускать в уже знакомых темных тонах – синем и черном. Цветные варианты тоже остались в продаже  для определенного применения. Что лежит в «черном ящике»?      </vt:lpstr>
      <vt:lpstr>Ответ   Изолента    В середине XX века инженеры и химики компании «3М» (в прошлом «Minnesota Mining and Manufacturing») занялись разработкой самоклеящейся электроизоляционной ленты на основе поливинилхлорида. В январе 1946 года компания 3М выпустила новую виниловую электротехническую ленту на основе каучука без содержания серы. Первые изоленты были жёлтого и белого цветов. Но из-за неустойчивости к ультрафиолету белая лента была в конечном счёте заменена на чёрную.     </vt:lpstr>
      <vt:lpstr>Задание 10 для зрителей  С какой целью  Компания Jaguar Land Rover спроектировала автономный автомобиль с глазами?   </vt:lpstr>
      <vt:lpstr>Ответ   Статистика Американской автомобильной ассоциации показывает, что две трети людей чувствуют себя менее безопасно, когда пересекают дорогу перед автомобилем без водителя. Живой водитель может поддержать зрительный контакт, тем самым показав, что он увидел пешехода и пропускает его. Модель — специальная разработка подразделения Jaguar Future Mobility, которое исследует отношение людей к самоуправляемым автомобилям и способы повышения доверия к ним.  </vt:lpstr>
      <vt:lpstr>Спасибо за игру!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Экономическая игра  «Ноу - хау»  для специальности 15.02.12 «Монтаж, техническое обслуживание и ремонт промышленного оборудования»                                                        Разработал Черкашина О.В. </dc:title>
  <dc:creator>Samsung</dc:creator>
  <cp:lastModifiedBy>Samsung</cp:lastModifiedBy>
  <cp:revision>39</cp:revision>
  <dcterms:created xsi:type="dcterms:W3CDTF">2020-11-25T02:35:26Z</dcterms:created>
  <dcterms:modified xsi:type="dcterms:W3CDTF">2021-11-07T14:36:34Z</dcterms:modified>
</cp:coreProperties>
</file>