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82" r:id="rId4"/>
    <p:sldId id="283" r:id="rId5"/>
    <p:sldId id="291" r:id="rId6"/>
    <p:sldId id="290" r:id="rId7"/>
    <p:sldId id="284" r:id="rId8"/>
    <p:sldId id="289" r:id="rId9"/>
    <p:sldId id="310" r:id="rId10"/>
    <p:sldId id="311" r:id="rId11"/>
    <p:sldId id="312" r:id="rId12"/>
    <p:sldId id="313" r:id="rId13"/>
    <p:sldId id="314" r:id="rId14"/>
    <p:sldId id="316" r:id="rId15"/>
    <p:sldId id="317" r:id="rId16"/>
    <p:sldId id="288" r:id="rId17"/>
    <p:sldId id="287" r:id="rId18"/>
    <p:sldId id="315" r:id="rId19"/>
    <p:sldId id="286" r:id="rId20"/>
    <p:sldId id="297" r:id="rId21"/>
    <p:sldId id="298" r:id="rId22"/>
    <p:sldId id="299" r:id="rId23"/>
    <p:sldId id="300" r:id="rId24"/>
    <p:sldId id="318" r:id="rId25"/>
    <p:sldId id="296" r:id="rId26"/>
    <p:sldId id="301" r:id="rId27"/>
    <p:sldId id="302" r:id="rId28"/>
    <p:sldId id="303" r:id="rId29"/>
    <p:sldId id="304" r:id="rId30"/>
    <p:sldId id="305" r:id="rId31"/>
    <p:sldId id="306" r:id="rId32"/>
    <p:sldId id="307" r:id="rId33"/>
    <p:sldId id="308" r:id="rId34"/>
    <p:sldId id="295" r:id="rId35"/>
    <p:sldId id="319" r:id="rId36"/>
    <p:sldId id="320" r:id="rId37"/>
    <p:sldId id="285" r:id="rId38"/>
    <p:sldId id="321" r:id="rId39"/>
    <p:sldId id="322" r:id="rId40"/>
    <p:sldId id="323" r:id="rId41"/>
    <p:sldId id="324" r:id="rId42"/>
    <p:sldId id="294" r:id="rId43"/>
    <p:sldId id="325" r:id="rId44"/>
    <p:sldId id="326" r:id="rId45"/>
    <p:sldId id="327" r:id="rId46"/>
    <p:sldId id="328" r:id="rId47"/>
    <p:sldId id="329" r:id="rId48"/>
    <p:sldId id="292" r:id="rId4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6600"/>
    <a:srgbClr val="C8C9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727" autoAdjust="0"/>
    <p:restoredTop sz="94660"/>
  </p:normalViewPr>
  <p:slideViewPr>
    <p:cSldViewPr snapToGrid="0">
      <p:cViewPr>
        <p:scale>
          <a:sx n="70" d="100"/>
          <a:sy n="70" d="100"/>
        </p:scale>
        <p:origin x="-1884" y="-49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49E26-0EE4-4418-BBAF-C68AECBD8A8C}" type="datetimeFigureOut">
              <a:rPr lang="en-US" smtClean="0"/>
              <a:pPr/>
              <a:t>5/18/2021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B4832-2FF7-4E9F-A102-63CDE3FE82C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36599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49E26-0EE4-4418-BBAF-C68AECBD8A8C}" type="datetimeFigureOut">
              <a:rPr lang="en-US" smtClean="0"/>
              <a:pPr/>
              <a:t>5/18/2021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B4832-2FF7-4E9F-A102-63CDE3FE82C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27051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49E26-0EE4-4418-BBAF-C68AECBD8A8C}" type="datetimeFigureOut">
              <a:rPr lang="en-US" smtClean="0"/>
              <a:pPr/>
              <a:t>5/18/2021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B4832-2FF7-4E9F-A102-63CDE3FE82C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83838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49E26-0EE4-4418-BBAF-C68AECBD8A8C}" type="datetimeFigureOut">
              <a:rPr lang="en-US" smtClean="0"/>
              <a:pPr/>
              <a:t>5/18/2021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B4832-2FF7-4E9F-A102-63CDE3FE82C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76584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49E26-0EE4-4418-BBAF-C68AECBD8A8C}" type="datetimeFigureOut">
              <a:rPr lang="en-US" smtClean="0"/>
              <a:pPr/>
              <a:t>5/18/2021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B4832-2FF7-4E9F-A102-63CDE3FE82C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25337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49E26-0EE4-4418-BBAF-C68AECBD8A8C}" type="datetimeFigureOut">
              <a:rPr lang="en-US" smtClean="0"/>
              <a:pPr/>
              <a:t>5/18/2021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B4832-2FF7-4E9F-A102-63CDE3FE82C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79391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49E26-0EE4-4418-BBAF-C68AECBD8A8C}" type="datetimeFigureOut">
              <a:rPr lang="en-US" smtClean="0"/>
              <a:pPr/>
              <a:t>5/18/2021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B4832-2FF7-4E9F-A102-63CDE3FE82C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92991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49E26-0EE4-4418-BBAF-C68AECBD8A8C}" type="datetimeFigureOut">
              <a:rPr lang="en-US" smtClean="0"/>
              <a:pPr/>
              <a:t>5/18/2021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B4832-2FF7-4E9F-A102-63CDE3FE82C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0843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49E26-0EE4-4418-BBAF-C68AECBD8A8C}" type="datetimeFigureOut">
              <a:rPr lang="en-US" smtClean="0"/>
              <a:pPr/>
              <a:t>5/18/2021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B4832-2FF7-4E9F-A102-63CDE3FE82C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4390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49E26-0EE4-4418-BBAF-C68AECBD8A8C}" type="datetimeFigureOut">
              <a:rPr lang="en-US" smtClean="0"/>
              <a:pPr/>
              <a:t>5/18/2021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B4832-2FF7-4E9F-A102-63CDE3FE82C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3912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49E26-0EE4-4418-BBAF-C68AECBD8A8C}" type="datetimeFigureOut">
              <a:rPr lang="en-US" smtClean="0"/>
              <a:pPr/>
              <a:t>5/18/2021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B4832-2FF7-4E9F-A102-63CDE3FE82C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1942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  <a:scene3d>
              <a:camera prst="orthographicFront"/>
              <a:lightRig rig="flood" dir="t"/>
            </a:scene3d>
            <a:sp3d extrusionH="57150" prstMaterial="plastic">
              <a:bevelT w="38100" h="38100"/>
              <a:bevelB w="57150" h="38100" prst="artDeco"/>
            </a:sp3d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C49E26-0EE4-4418-BBAF-C68AECBD8A8C}" type="datetimeFigureOut">
              <a:rPr lang="en-US" smtClean="0"/>
              <a:pPr/>
              <a:t>5/18/2021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FB4832-2FF7-4E9F-A102-63CDE3FE82C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2707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ln>
            <a:solidFill>
              <a:schemeClr val="bg1"/>
            </a:solidFill>
          </a:ln>
          <a:solidFill>
            <a:schemeClr val="bg1"/>
          </a:solidFill>
          <a:effectLst>
            <a:glow rad="76200">
              <a:schemeClr val="bg1">
                <a:lumMod val="50000"/>
                <a:alpha val="83000"/>
              </a:schemeClr>
            </a:glow>
            <a:outerShdw blurRad="50800" dist="38100" dir="13500000" algn="br" rotWithShape="0">
              <a:prstClr val="black">
                <a:alpha val="40000"/>
              </a:prst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9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jpe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jpeg"/><Relationship Id="rId5" Type="http://schemas.openxmlformats.org/officeDocument/2006/relationships/image" Target="../media/image55.jpeg"/><Relationship Id="rId4" Type="http://schemas.openxmlformats.org/officeDocument/2006/relationships/image" Target="../media/image54.jpe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4988" y="2782767"/>
            <a:ext cx="7772400" cy="2177555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chemeClr val="tx1"/>
                </a:solidFill>
                <a:effectLst>
                  <a:glow rad="76200">
                    <a:schemeClr val="bg1">
                      <a:lumMod val="50000"/>
                      <a:alpha val="83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Интеллектуально-познавательная игра КВИЗ </a:t>
            </a:r>
            <a:br>
              <a:rPr lang="ru-RU" sz="3600" b="1" dirty="0" smtClean="0">
                <a:solidFill>
                  <a:schemeClr val="tx1"/>
                </a:solidFill>
                <a:effectLst>
                  <a:glow rad="76200">
                    <a:schemeClr val="bg1">
                      <a:lumMod val="50000"/>
                      <a:alpha val="83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dirty="0" smtClean="0">
                <a:solidFill>
                  <a:schemeClr val="tx1"/>
                </a:solidFill>
                <a:effectLst>
                  <a:glow rad="76200">
                    <a:schemeClr val="bg1">
                      <a:lumMod val="50000"/>
                      <a:alpha val="83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«Война… Победа… Память…», посвященная 76-ой годовщине победы в Великой Отечественной войне</a:t>
            </a:r>
            <a:endParaRPr lang="en-US" sz="3600" b="1" dirty="0">
              <a:solidFill>
                <a:schemeClr val="tx1"/>
              </a:solidFill>
              <a:effectLst>
                <a:glow rad="76200">
                  <a:schemeClr val="bg1">
                    <a:lumMod val="50000"/>
                    <a:alpha val="83000"/>
                  </a:schemeClr>
                </a:glo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" y="5977719"/>
            <a:ext cx="9144000" cy="880281"/>
          </a:xfrm>
        </p:spPr>
        <p:txBody>
          <a:bodyPr>
            <a:normAutofit fontScale="85000" lnSpcReduction="20000"/>
          </a:bodyPr>
          <a:lstStyle/>
          <a:p>
            <a:r>
              <a:rPr lang="uk-UA" sz="4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Преподаватель</a:t>
            </a:r>
            <a:r>
              <a:rPr lang="uk-UA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uk-UA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Лескова</a:t>
            </a:r>
            <a:r>
              <a:rPr lang="uk-UA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Юлия</a:t>
            </a:r>
            <a:r>
              <a:rPr lang="uk-UA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Валентиновна</a:t>
            </a:r>
            <a:endParaRPr lang="uk-UA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800" b="1" dirty="0" err="1" smtClean="0">
                <a:solidFill>
                  <a:schemeClr val="bg1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Богородск</a:t>
            </a:r>
            <a:r>
              <a:rPr lang="uk-UA" sz="28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, 2021</a:t>
            </a:r>
            <a:endParaRPr lang="ru-RU" sz="2800" b="1" dirty="0">
              <a:solidFill>
                <a:schemeClr val="bg1"/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2069878" y="0"/>
            <a:ext cx="6858000" cy="1446663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ru-RU" sz="2200" dirty="0" smtClean="0"/>
              <a:t> </a:t>
            </a:r>
            <a:r>
              <a:rPr lang="ru-RU" sz="22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Государственное бюджетное профессиональное образовательное учреждение Нижегородской области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ru-RU" sz="22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«Нижегородский медицинский колледж»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ru-RU" sz="22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Богородский филиал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6379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6113" y="378189"/>
            <a:ext cx="7391944" cy="771343"/>
          </a:xfrm>
        </p:spPr>
        <p:txBody>
          <a:bodyPr>
            <a:normAutofit fontScale="90000"/>
          </a:bodyPr>
          <a:lstStyle/>
          <a:p>
            <a:r>
              <a:rPr lang="ru-RU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Первый тур: Фильм, фильм, фильм…</a:t>
            </a:r>
            <a:endParaRPr lang="en-US" sz="3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772341" y="1172482"/>
            <a:ext cx="7886700" cy="617129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dirty="0" smtClean="0"/>
              <a:t>По кадру из фильма угадайте название картины</a:t>
            </a:r>
            <a:endParaRPr lang="ru-RU" sz="2400" dirty="0"/>
          </a:p>
        </p:txBody>
      </p:sp>
      <p:pic>
        <p:nvPicPr>
          <p:cNvPr id="15362" name="Picture 2" descr="https://avatars.mds.yandex.net/get-ynews/2752446/dcd53b60daa2d7f759691efb8c7acbbf/992x49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934" y="1919514"/>
            <a:ext cx="8518432" cy="425921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457200" y="2063931"/>
            <a:ext cx="4963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</a:rPr>
              <a:t>1</a:t>
            </a:r>
            <a:endParaRPr lang="ru-RU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574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https://phototass4.cdnvideo.ru/width/1020_b9261fa1/tass/m2/uploads/i/20141216/391958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2775" y="1358537"/>
            <a:ext cx="7961978" cy="5112839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6112" y="378189"/>
            <a:ext cx="7587888" cy="510085"/>
          </a:xfrm>
        </p:spPr>
        <p:txBody>
          <a:bodyPr>
            <a:normAutofit fontScale="90000"/>
          </a:bodyPr>
          <a:lstStyle/>
          <a:p>
            <a:r>
              <a:rPr lang="ru-RU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Первый тур: Фильм, фильм, фильм… </a:t>
            </a:r>
            <a:endParaRPr lang="en-US" sz="3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981347" y="898162"/>
            <a:ext cx="7886700" cy="617129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dirty="0" smtClean="0"/>
              <a:t>По кадру из фильма угадайте название картины</a:t>
            </a:r>
            <a:endParaRPr lang="ru-RU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770709" y="1476103"/>
            <a:ext cx="4963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</a:rPr>
              <a:t>2</a:t>
            </a:r>
            <a:endParaRPr lang="ru-RU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574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6" name="Picture 8" descr="https://diafilmy.su/uploads/posts/2018-10/1540736741_22.jpg"/>
          <p:cNvPicPr>
            <a:picLocks noChangeAspect="1" noChangeArrowheads="1"/>
          </p:cNvPicPr>
          <p:nvPr/>
        </p:nvPicPr>
        <p:blipFill>
          <a:blip r:embed="rId2"/>
          <a:srcRect r="-599" b="16492"/>
          <a:stretch>
            <a:fillRect/>
          </a:stretch>
        </p:blipFill>
        <p:spPr bwMode="auto">
          <a:xfrm>
            <a:off x="640078" y="1666138"/>
            <a:ext cx="7511145" cy="468241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6112" y="378189"/>
            <a:ext cx="7339693" cy="771343"/>
          </a:xfrm>
        </p:spPr>
        <p:txBody>
          <a:bodyPr>
            <a:normAutofit fontScale="90000"/>
          </a:bodyPr>
          <a:lstStyle/>
          <a:p>
            <a:r>
              <a:rPr lang="ru-RU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Первый тур: Фильм, фильм, фильм…</a:t>
            </a:r>
            <a:endParaRPr lang="en-US" sz="3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772341" y="1172482"/>
            <a:ext cx="7886700" cy="617129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dirty="0" smtClean="0"/>
              <a:t>По кадру из фильма угадайте название картины</a:t>
            </a:r>
            <a:endParaRPr lang="ru-RU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783771" y="1789611"/>
            <a:ext cx="4963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3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303574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https://i.ytimg.com/vi/dMCYgMok2cc/maxresdefault.jpg"/>
          <p:cNvPicPr>
            <a:picLocks noChangeAspect="1" noChangeArrowheads="1"/>
          </p:cNvPicPr>
          <p:nvPr/>
        </p:nvPicPr>
        <p:blipFill>
          <a:blip r:embed="rId2"/>
          <a:srcRect l="13359" t="12418" r="870" b="13074"/>
          <a:stretch>
            <a:fillRect/>
          </a:stretch>
        </p:blipFill>
        <p:spPr bwMode="auto">
          <a:xfrm>
            <a:off x="331798" y="1828800"/>
            <a:ext cx="8476025" cy="414169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6112" y="378189"/>
            <a:ext cx="7431133" cy="771343"/>
          </a:xfrm>
        </p:spPr>
        <p:txBody>
          <a:bodyPr>
            <a:normAutofit fontScale="90000"/>
          </a:bodyPr>
          <a:lstStyle/>
          <a:p>
            <a:r>
              <a:rPr lang="ru-RU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Первый тур: Фильм, фильм, фильм…</a:t>
            </a:r>
            <a:endParaRPr lang="en-US" sz="3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772341" y="1172482"/>
            <a:ext cx="7886700" cy="617129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dirty="0" smtClean="0"/>
              <a:t>По кадру из фильма угадайте название картины</a:t>
            </a:r>
            <a:endParaRPr lang="ru-RU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457200" y="2063931"/>
            <a:ext cx="4963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4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303574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/>
          <p:nvPr/>
        </p:nvPicPr>
        <p:blipFill>
          <a:blip r:embed="rId2"/>
          <a:srcRect l="12827" t="21368" r="40193" b="31054"/>
          <a:stretch>
            <a:fillRect/>
          </a:stretch>
        </p:blipFill>
        <p:spPr bwMode="auto">
          <a:xfrm>
            <a:off x="511764" y="1693136"/>
            <a:ext cx="8161973" cy="46554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6113" y="378189"/>
            <a:ext cx="6986996" cy="771343"/>
          </a:xfrm>
        </p:spPr>
        <p:txBody>
          <a:bodyPr>
            <a:normAutofit fontScale="90000"/>
          </a:bodyPr>
          <a:lstStyle/>
          <a:p>
            <a:r>
              <a:rPr lang="ru-RU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Первый тур: Фильм, фильм, фильм…</a:t>
            </a:r>
            <a:endParaRPr lang="en-US" sz="3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772341" y="1172482"/>
            <a:ext cx="7886700" cy="617129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dirty="0" smtClean="0"/>
              <a:t>По кадру из фильма угадайте название картины</a:t>
            </a:r>
            <a:endParaRPr lang="ru-RU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718457" y="1881051"/>
            <a:ext cx="4963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</a:rPr>
              <a:t>5</a:t>
            </a:r>
            <a:endParaRPr lang="ru-RU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574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6112" y="378189"/>
            <a:ext cx="7405007" cy="771343"/>
          </a:xfrm>
        </p:spPr>
        <p:txBody>
          <a:bodyPr>
            <a:normAutofit fontScale="90000"/>
          </a:bodyPr>
          <a:lstStyle/>
          <a:p>
            <a:r>
              <a:rPr lang="ru-RU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Первый тур: Фильм, фильм, фильм…</a:t>
            </a:r>
            <a:endParaRPr lang="en-US" sz="3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746216" y="1227907"/>
            <a:ext cx="7886700" cy="5068389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Из какого фильма взята фраза:</a:t>
            </a:r>
          </a:p>
          <a:p>
            <a:pPr marL="457200" indent="-457200">
              <a:buAutoNum type="arabicParenR"/>
            </a:pPr>
            <a:r>
              <a:rPr lang="ru-RU" dirty="0" smtClean="0"/>
              <a:t>«Есть такая профессия – Родину защищать!»</a:t>
            </a:r>
          </a:p>
          <a:p>
            <a:pPr marL="457200" indent="-457200">
              <a:buAutoNum type="arabicParenR"/>
            </a:pPr>
            <a:r>
              <a:rPr lang="ru-RU" dirty="0" smtClean="0"/>
              <a:t>«Я солдата на фельдмаршала не меняю!»</a:t>
            </a:r>
          </a:p>
          <a:p>
            <a:pPr marL="457200" indent="-457200">
              <a:buAutoNum type="arabicParenR"/>
            </a:pPr>
            <a:r>
              <a:rPr lang="ru-RU" dirty="0" smtClean="0"/>
              <a:t>«Война – это не кто кого перестреляет, а кто кого передумает!»</a:t>
            </a:r>
          </a:p>
          <a:p>
            <a:pPr marL="457200" indent="-457200">
              <a:buAutoNum type="arabicParenR"/>
            </a:pPr>
            <a:r>
              <a:rPr lang="ru-RU" dirty="0" smtClean="0"/>
              <a:t>«Мужчина не плачет. Мужчина огорчается.»</a:t>
            </a:r>
          </a:p>
          <a:p>
            <a:pPr marL="457200" indent="-457200">
              <a:buAutoNum type="arabicParenR"/>
            </a:pPr>
            <a:r>
              <a:rPr lang="ru-RU" dirty="0" smtClean="0"/>
              <a:t>«Родина никогда не забудет ни подвигов ваших, ни страданий!»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3574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17371" y="195309"/>
            <a:ext cx="7065372" cy="771343"/>
          </a:xfrm>
        </p:spPr>
        <p:txBody>
          <a:bodyPr>
            <a:normAutofit fontScale="90000"/>
          </a:bodyPr>
          <a:lstStyle/>
          <a:p>
            <a:r>
              <a:rPr lang="ru-RU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Первый тур: Фильм, фильм, фильм…</a:t>
            </a:r>
            <a:endParaRPr lang="en-US" sz="3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1270363" y="885099"/>
            <a:ext cx="5404757" cy="617129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dirty="0" smtClean="0"/>
              <a:t>Из каких фильмов эти песни:</a:t>
            </a:r>
            <a:endParaRPr lang="ru-RU" sz="2400" dirty="0"/>
          </a:p>
        </p:txBody>
      </p:sp>
      <p:pic>
        <p:nvPicPr>
          <p:cNvPr id="36866" name="Picture 2" descr="https://i.pinimg.com/originals/45/7d/9b/457d9bb511cd9096d8b8900f8f62f4d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11529" y="1391654"/>
            <a:ext cx="7215522" cy="51025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03574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6113" y="378189"/>
            <a:ext cx="7391944" cy="771343"/>
          </a:xfrm>
        </p:spPr>
        <p:txBody>
          <a:bodyPr>
            <a:normAutofit fontScale="90000"/>
          </a:bodyPr>
          <a:lstStyle/>
          <a:p>
            <a:r>
              <a:rPr lang="ru-RU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Первый тур: Фильм, фильм, фильм… </a:t>
            </a:r>
            <a:br>
              <a:rPr lang="ru-RU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ОТВЕТЫ</a:t>
            </a:r>
            <a:endParaRPr lang="en-US" sz="3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811530" y="1446802"/>
            <a:ext cx="7886700" cy="617129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400" b="1" dirty="0" smtClean="0"/>
              <a:t>«Судьба человека», 1959 г., С.Бондарчук</a:t>
            </a:r>
            <a:endParaRPr lang="ru-RU" sz="2400" b="1" dirty="0"/>
          </a:p>
        </p:txBody>
      </p:sp>
      <p:pic>
        <p:nvPicPr>
          <p:cNvPr id="15362" name="Picture 2" descr="https://avatars.mds.yandex.net/get-ynews/2752446/dcd53b60daa2d7f759691efb8c7acbbf/992x49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2060" y="2115457"/>
            <a:ext cx="8518432" cy="425921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457200" y="2063931"/>
            <a:ext cx="4963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</a:rPr>
              <a:t>1</a:t>
            </a:r>
            <a:endParaRPr lang="ru-RU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574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6113" y="378189"/>
            <a:ext cx="7391944" cy="771343"/>
          </a:xfrm>
        </p:spPr>
        <p:txBody>
          <a:bodyPr>
            <a:normAutofit fontScale="90000"/>
          </a:bodyPr>
          <a:lstStyle/>
          <a:p>
            <a:r>
              <a:rPr lang="ru-RU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Первый тур: Фильм, фильм, фильм… </a:t>
            </a:r>
            <a:br>
              <a:rPr lang="ru-RU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ОТВЕТЫ</a:t>
            </a:r>
            <a:endParaRPr lang="en-US" sz="3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811530" y="1446802"/>
            <a:ext cx="7886700" cy="617129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400" b="1" dirty="0" smtClean="0"/>
              <a:t>«В бой идут одни старики», 1973 г., Л.Быков</a:t>
            </a:r>
            <a:endParaRPr lang="ru-RU" sz="2400" b="1" dirty="0"/>
          </a:p>
        </p:txBody>
      </p:sp>
      <p:pic>
        <p:nvPicPr>
          <p:cNvPr id="6" name="Picture 2" descr="https://phototass4.cdnvideo.ru/width/1020_b9261fa1/tass/m2/uploads/i/20141216/391958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91597" y="1981531"/>
            <a:ext cx="7329442" cy="470665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3574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6113" y="378189"/>
            <a:ext cx="7391944" cy="771343"/>
          </a:xfrm>
        </p:spPr>
        <p:txBody>
          <a:bodyPr>
            <a:normAutofit fontScale="90000"/>
          </a:bodyPr>
          <a:lstStyle/>
          <a:p>
            <a:r>
              <a:rPr lang="ru-RU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Первый тур: Фильм, фильм, фильм… </a:t>
            </a:r>
            <a:br>
              <a:rPr lang="ru-RU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ОТВЕТЫ</a:t>
            </a:r>
            <a:endParaRPr lang="en-US" sz="3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641713" y="1446802"/>
            <a:ext cx="7886700" cy="617129"/>
          </a:xfrm>
        </p:spPr>
        <p:txBody>
          <a:bodyPr>
            <a:normAutofit fontScale="92500"/>
          </a:bodyPr>
          <a:lstStyle/>
          <a:p>
            <a:pPr algn="ctr">
              <a:buNone/>
            </a:pPr>
            <a:r>
              <a:rPr lang="ru-RU" sz="2400" b="1" dirty="0" smtClean="0"/>
              <a:t>«Повесть о настоящем человеке», 1948 г., </a:t>
            </a:r>
            <a:r>
              <a:rPr lang="ru-RU" sz="2400" b="1" dirty="0" err="1" smtClean="0"/>
              <a:t>Ал.Столпер</a:t>
            </a:r>
            <a:endParaRPr lang="ru-RU" sz="2400" b="1" dirty="0"/>
          </a:p>
        </p:txBody>
      </p:sp>
      <p:pic>
        <p:nvPicPr>
          <p:cNvPr id="7" name="Picture 8" descr="https://diafilmy.su/uploads/posts/2018-10/1540736741_22.jpg"/>
          <p:cNvPicPr>
            <a:picLocks noChangeAspect="1" noChangeArrowheads="1"/>
          </p:cNvPicPr>
          <p:nvPr/>
        </p:nvPicPr>
        <p:blipFill>
          <a:blip r:embed="rId2"/>
          <a:srcRect r="-599" b="16492"/>
          <a:stretch>
            <a:fillRect/>
          </a:stretch>
        </p:blipFill>
        <p:spPr bwMode="auto">
          <a:xfrm>
            <a:off x="862146" y="1979646"/>
            <a:ext cx="7511145" cy="468241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03574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6113" y="378189"/>
            <a:ext cx="7391944" cy="771343"/>
          </a:xfrm>
        </p:spPr>
        <p:txBody>
          <a:bodyPr>
            <a:normAutofit fontScale="90000"/>
          </a:bodyPr>
          <a:lstStyle/>
          <a:p>
            <a:r>
              <a:rPr lang="ru-RU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Первый тур: Фильм, фильм, фильм… </a:t>
            </a:r>
            <a:br>
              <a:rPr lang="ru-RU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ОТВЕТЫ</a:t>
            </a:r>
            <a:endParaRPr lang="en-US" sz="3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641713" y="1446802"/>
            <a:ext cx="7886700" cy="617129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400" b="1" dirty="0" smtClean="0"/>
              <a:t>«Белорусский вокзал», 1971 г., </a:t>
            </a:r>
            <a:r>
              <a:rPr lang="ru-RU" sz="2400" b="1" dirty="0" err="1" smtClean="0"/>
              <a:t>Анд.Смирнов</a:t>
            </a:r>
            <a:endParaRPr lang="ru-RU" sz="2400" b="1" dirty="0"/>
          </a:p>
        </p:txBody>
      </p:sp>
      <p:pic>
        <p:nvPicPr>
          <p:cNvPr id="6" name="Picture 2" descr="https://i.ytimg.com/vi/dMCYgMok2cc/maxresdefault.jpg"/>
          <p:cNvPicPr>
            <a:picLocks noChangeAspect="1" noChangeArrowheads="1"/>
          </p:cNvPicPr>
          <p:nvPr/>
        </p:nvPicPr>
        <p:blipFill>
          <a:blip r:embed="rId2"/>
          <a:srcRect l="13359" t="12418" r="870" b="13074"/>
          <a:stretch>
            <a:fillRect/>
          </a:stretch>
        </p:blipFill>
        <p:spPr bwMode="auto">
          <a:xfrm>
            <a:off x="344861" y="2286000"/>
            <a:ext cx="8476025" cy="414169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03574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6113" y="378189"/>
            <a:ext cx="7391944" cy="771343"/>
          </a:xfrm>
        </p:spPr>
        <p:txBody>
          <a:bodyPr>
            <a:normAutofit fontScale="90000"/>
          </a:bodyPr>
          <a:lstStyle/>
          <a:p>
            <a:r>
              <a:rPr lang="ru-RU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Первый тур: Фильм, фильм, фильм… </a:t>
            </a:r>
            <a:br>
              <a:rPr lang="ru-RU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ОТВЕТЫ</a:t>
            </a:r>
            <a:endParaRPr lang="en-US" sz="3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641713" y="1446802"/>
            <a:ext cx="7886700" cy="617129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400" b="1" dirty="0" smtClean="0"/>
              <a:t>«Горячий снег», 1972 г., </a:t>
            </a:r>
            <a:r>
              <a:rPr lang="ru-RU" sz="2400" b="1" dirty="0" err="1" smtClean="0"/>
              <a:t>Г.Егиазаров</a:t>
            </a:r>
            <a:endParaRPr lang="ru-RU" sz="2400" b="1" dirty="0"/>
          </a:p>
        </p:txBody>
      </p:sp>
      <p:pic>
        <p:nvPicPr>
          <p:cNvPr id="7" name="Рисунок 6"/>
          <p:cNvPicPr/>
          <p:nvPr/>
        </p:nvPicPr>
        <p:blipFill>
          <a:blip r:embed="rId2"/>
          <a:srcRect l="12827" t="21368" r="40193" b="31054"/>
          <a:stretch>
            <a:fillRect/>
          </a:stretch>
        </p:blipFill>
        <p:spPr bwMode="auto">
          <a:xfrm>
            <a:off x="511764" y="1941330"/>
            <a:ext cx="8161973" cy="46554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3574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citaty.info/files/quote-pictures/471012-oficery_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47907" y="416423"/>
            <a:ext cx="3157870" cy="130525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tx1"/>
            </a:solidFill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6112" y="182246"/>
            <a:ext cx="7405007" cy="77134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Первый тур: Фильм, фильм, фильм…</a:t>
            </a:r>
            <a:br>
              <a:rPr lang="ru-RU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Ответы</a:t>
            </a:r>
            <a:endParaRPr lang="en-US" sz="3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158387" y="1240969"/>
            <a:ext cx="5189790" cy="5068389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dirty="0" smtClean="0"/>
              <a:t>Из какого фильма взята фраза:</a:t>
            </a:r>
          </a:p>
          <a:p>
            <a:pPr marL="457200" indent="-457200">
              <a:buAutoNum type="arabicParenR"/>
            </a:pPr>
            <a:r>
              <a:rPr lang="ru-RU" sz="2400" dirty="0" smtClean="0"/>
              <a:t>«Есть такая профессия – Родину защищать!»</a:t>
            </a:r>
          </a:p>
          <a:p>
            <a:pPr marL="457200" indent="-457200">
              <a:buAutoNum type="arabicParenR"/>
            </a:pPr>
            <a:r>
              <a:rPr lang="ru-RU" sz="2400" dirty="0" smtClean="0"/>
              <a:t>«Я солдата на фельдмаршала не меняю!»</a:t>
            </a:r>
          </a:p>
          <a:p>
            <a:pPr marL="457200" indent="-457200">
              <a:buAutoNum type="arabicParenR"/>
            </a:pPr>
            <a:r>
              <a:rPr lang="ru-RU" sz="2400" dirty="0" smtClean="0"/>
              <a:t>«Война – это не кто кого перестреляет, а кто кого передумает!»</a:t>
            </a:r>
          </a:p>
          <a:p>
            <a:pPr marL="457200" indent="-457200">
              <a:buAutoNum type="arabicParenR"/>
            </a:pPr>
            <a:r>
              <a:rPr lang="ru-RU" sz="2400" dirty="0" smtClean="0"/>
              <a:t>«Мужчина не плачет. Мужчина огорчается.»</a:t>
            </a:r>
          </a:p>
          <a:p>
            <a:pPr marL="457200" indent="-457200">
              <a:buAutoNum type="arabicParenR"/>
            </a:pPr>
            <a:r>
              <a:rPr lang="ru-RU" sz="2400" dirty="0" smtClean="0"/>
              <a:t>«Родина никогда не забудет ни подвигов ваших, ни страданий!»</a:t>
            </a:r>
            <a:endParaRPr lang="ru-RU" sz="2400" dirty="0"/>
          </a:p>
        </p:txBody>
      </p:sp>
      <p:pic>
        <p:nvPicPr>
          <p:cNvPr id="1028" name="Picture 4" descr="https://i.ytimg.com/vi/aQrtp9T_XLg/maxresdefault.jpg"/>
          <p:cNvPicPr>
            <a:picLocks noChangeAspect="1" noChangeArrowheads="1"/>
          </p:cNvPicPr>
          <p:nvPr/>
        </p:nvPicPr>
        <p:blipFill>
          <a:blip r:embed="rId3" cstate="print"/>
          <a:srcRect l="6891" t="13127" r="6053" b="15708"/>
          <a:stretch>
            <a:fillRect/>
          </a:stretch>
        </p:blipFill>
        <p:spPr bwMode="auto">
          <a:xfrm>
            <a:off x="5741581" y="1455142"/>
            <a:ext cx="3207154" cy="147471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tx1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30" name="Picture 6" descr="https://politika-v-rashke.ru/wp-content/uploads/2018/09/A-zori-zdes-tihie-kadr-iz-filma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43492" y="2690037"/>
            <a:ext cx="3364765" cy="139286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tx1"/>
            </a:solidFill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032" name="AutoShape 8" descr="http://i1.ytimg.com/vi/2UcJ0ghMSs4/maxresdefault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4" name="AutoShape 10" descr="http://i1.ytimg.com/vi/2UcJ0ghMSs4/maxresdefault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6" name="Picture 12" descr="https://static.cinemagia.ro/img/resize/db/movie/14/77/65/aty-baty-shli-soldaty-421681l-576x0-w-e8d2b80d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932966" y="3878448"/>
            <a:ext cx="2892057" cy="162700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tx1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38" name="Picture 14" descr="https://img51994.pobeda.tv/img/2020-08-31/fmt_114_24_kino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796269" y="5201206"/>
            <a:ext cx="2699684" cy="151857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tx1"/>
            </a:solidFill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03574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6113" y="378189"/>
            <a:ext cx="7391944" cy="771343"/>
          </a:xfrm>
        </p:spPr>
        <p:txBody>
          <a:bodyPr>
            <a:normAutofit fontScale="90000"/>
          </a:bodyPr>
          <a:lstStyle/>
          <a:p>
            <a:r>
              <a:rPr lang="ru-RU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Первый тур: Фильм, фильм, фильм… </a:t>
            </a:r>
            <a:br>
              <a:rPr lang="ru-RU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ОТВЕТЫ</a:t>
            </a:r>
            <a:endParaRPr lang="en-US" sz="3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0" y="1692462"/>
            <a:ext cx="4885899" cy="4326201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dirty="0" smtClean="0"/>
              <a:t>1) «Темная ночь» </a:t>
            </a:r>
            <a:r>
              <a:rPr lang="ru-RU" sz="2400" b="1" dirty="0" smtClean="0"/>
              <a:t>(«Два бойца»)</a:t>
            </a:r>
            <a:endParaRPr lang="ru-RU" sz="2400" dirty="0" smtClean="0"/>
          </a:p>
          <a:p>
            <a:pPr>
              <a:buNone/>
            </a:pPr>
            <a:r>
              <a:rPr lang="ru-RU" sz="2400" dirty="0" smtClean="0"/>
              <a:t>2) «Журавли» </a:t>
            </a:r>
            <a:r>
              <a:rPr lang="ru-RU" sz="2400" b="1" dirty="0" smtClean="0"/>
              <a:t>(«Журавли»)</a:t>
            </a:r>
            <a:endParaRPr lang="ru-RU" sz="2400" dirty="0" smtClean="0"/>
          </a:p>
          <a:p>
            <a:pPr>
              <a:buNone/>
            </a:pPr>
            <a:r>
              <a:rPr lang="ru-RU" sz="2400" dirty="0" smtClean="0"/>
              <a:t>3) «Я прошу хоть не надолго» </a:t>
            </a:r>
            <a:r>
              <a:rPr lang="ru-RU" sz="2400" b="1" dirty="0" smtClean="0"/>
              <a:t>(«17 мгновений весны»)</a:t>
            </a:r>
            <a:endParaRPr lang="ru-RU" sz="2400" dirty="0" smtClean="0"/>
          </a:p>
          <a:p>
            <a:pPr>
              <a:buNone/>
            </a:pPr>
            <a:r>
              <a:rPr lang="ru-RU" sz="2400" dirty="0" smtClean="0"/>
              <a:t>4) «А степная трава пахнет горечью» </a:t>
            </a:r>
            <a:r>
              <a:rPr lang="ru-RU" sz="2400" b="1" dirty="0" smtClean="0"/>
              <a:t>(«В бой идут одни старики»)</a:t>
            </a:r>
            <a:endParaRPr lang="ru-RU" sz="2400" dirty="0" smtClean="0"/>
          </a:p>
          <a:p>
            <a:pPr>
              <a:buNone/>
            </a:pPr>
            <a:r>
              <a:rPr lang="ru-RU" sz="2400" dirty="0" smtClean="0"/>
              <a:t>5) «Танкисты» </a:t>
            </a:r>
            <a:r>
              <a:rPr lang="ru-RU" sz="2400" b="1" dirty="0" smtClean="0"/>
              <a:t>(«На войне как на войне»)</a:t>
            </a:r>
            <a:endParaRPr lang="ru-RU" sz="2400" dirty="0" smtClean="0"/>
          </a:p>
          <a:p>
            <a:pPr algn="ctr">
              <a:buNone/>
            </a:pPr>
            <a:endParaRPr lang="ru-RU" sz="2400" b="1" dirty="0"/>
          </a:p>
        </p:txBody>
      </p:sp>
      <p:pic>
        <p:nvPicPr>
          <p:cNvPr id="50178" name="Picture 2" descr="https://images.kinorium.com/movie/shot/34923/w1500_3896831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63069" y="593631"/>
            <a:ext cx="2634018" cy="208986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tx1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0180" name="Picture 4" descr="https://pbs.twimg.com/media/EDzURguWwAAFN7E.jpg"/>
          <p:cNvPicPr>
            <a:picLocks noChangeAspect="1" noChangeArrowheads="1"/>
          </p:cNvPicPr>
          <p:nvPr/>
        </p:nvPicPr>
        <p:blipFill>
          <a:blip r:embed="rId3"/>
          <a:srcRect l="15653" b="38013"/>
          <a:stretch>
            <a:fillRect/>
          </a:stretch>
        </p:blipFill>
        <p:spPr bwMode="auto">
          <a:xfrm>
            <a:off x="6097776" y="2428707"/>
            <a:ext cx="2850513" cy="157008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tx1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0182" name="Picture 6" descr="https://i1.wp.com/img.domkino.tv/img/2010-02-01/fmt_114_1259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03432" y="3439235"/>
            <a:ext cx="2744273" cy="18288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tx1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0184" name="Picture 8" descr="https://avatars.mds.yandex.net/get-zen_doc/1873797/pub_5db73c0ac31e4900ad11c495_5db7e1f2a660d700ac95dce0/scale_1200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362056" y="4725731"/>
            <a:ext cx="2577228" cy="194802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tx1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0186" name="Picture 10" descr="https://avatars.mds.yandex.net/get-zen_doc/3638148/pub_601cea90a34fdb6f58272cf6_601cebbfa4b677679fff29db/scale_1200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078911" y="4871663"/>
            <a:ext cx="2980695" cy="181574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tx1"/>
            </a:solidFill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03574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902" name="Picture 14" descr="https://avatars.mds.yandex.net/get-zen_doc/3531091/pub_5f2710c3c678da08796bfbfc_5f2712a117d27975feac24b6/scale_1200"/>
          <p:cNvPicPr>
            <a:picLocks noChangeAspect="1" noChangeArrowheads="1"/>
          </p:cNvPicPr>
          <p:nvPr/>
        </p:nvPicPr>
        <p:blipFill>
          <a:blip r:embed="rId2"/>
          <a:srcRect l="16210" t="-541" r="12945" b="14054"/>
          <a:stretch>
            <a:fillRect/>
          </a:stretch>
        </p:blipFill>
        <p:spPr bwMode="auto">
          <a:xfrm>
            <a:off x="5416923" y="4219303"/>
            <a:ext cx="3557260" cy="244275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7900" name="Picture 12" descr="https://3pulse.com/uploads/photo/01/85/47/2016/08/22/e82c19d8c5.jpg"/>
          <p:cNvPicPr>
            <a:picLocks noChangeAspect="1" noChangeArrowheads="1"/>
          </p:cNvPicPr>
          <p:nvPr/>
        </p:nvPicPr>
        <p:blipFill>
          <a:blip r:embed="rId3" cstate="print"/>
          <a:srcRect l="2844" t="8423" r="21922" b="23817"/>
          <a:stretch>
            <a:fillRect/>
          </a:stretch>
        </p:blipFill>
        <p:spPr bwMode="auto">
          <a:xfrm>
            <a:off x="235132" y="4232366"/>
            <a:ext cx="3616234" cy="244275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tx1"/>
            </a:solidFill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8993" y="195309"/>
            <a:ext cx="5354138" cy="771343"/>
          </a:xfrm>
        </p:spPr>
        <p:txBody>
          <a:bodyPr>
            <a:normAutofit/>
          </a:bodyPr>
          <a:lstStyle/>
          <a:p>
            <a:r>
              <a:rPr lang="ru-RU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Второй тур: Города-герои</a:t>
            </a:r>
            <a:endParaRPr lang="en-US" sz="3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850718" y="832848"/>
            <a:ext cx="7886700" cy="813072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400" dirty="0" smtClean="0"/>
              <a:t>Достопримечательности каких городов-героев изображены на фотографиях?</a:t>
            </a:r>
            <a:endParaRPr lang="ru-RU" sz="2400" dirty="0"/>
          </a:p>
        </p:txBody>
      </p:sp>
      <p:pic>
        <p:nvPicPr>
          <p:cNvPr id="37892" name="Picture 4" descr="https://kvartirka.com/netcat_files/article_photos/1-mamaev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9016" y="1541416"/>
            <a:ext cx="3759029" cy="250727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tx1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7896" name="Picture 8" descr="https://avatars.mds.yandex.net/get-altay/2799320/2a0000017429f22af59ba315d3d8e1a52716/XXXL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21531" y="1528356"/>
            <a:ext cx="3233505" cy="242513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tx1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7898" name="Picture 10" descr="https://www.spb-guide.ru/img/473/Spb-Guide.ru_151537big.jpg"/>
          <p:cNvPicPr>
            <a:picLocks noChangeAspect="1" noChangeArrowheads="1"/>
          </p:cNvPicPr>
          <p:nvPr/>
        </p:nvPicPr>
        <p:blipFill>
          <a:blip r:embed="rId6" cstate="print"/>
          <a:srcRect b="11411"/>
          <a:stretch>
            <a:fillRect/>
          </a:stretch>
        </p:blipFill>
        <p:spPr bwMode="auto">
          <a:xfrm>
            <a:off x="3210773" y="2706232"/>
            <a:ext cx="3163902" cy="214979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tx1"/>
            </a:solidFill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2" name="TextBox 11"/>
          <p:cNvSpPr txBox="1"/>
          <p:nvPr/>
        </p:nvSpPr>
        <p:spPr>
          <a:xfrm>
            <a:off x="313509" y="1645920"/>
            <a:ext cx="3526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1</a:t>
            </a:r>
            <a:endParaRPr lang="ru-RU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5808618" y="1628502"/>
            <a:ext cx="3526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2</a:t>
            </a:r>
            <a:endParaRPr lang="ru-RU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3274423" y="2764972"/>
            <a:ext cx="3526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3</a:t>
            </a:r>
            <a:endParaRPr lang="ru-RU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283029" y="4280263"/>
            <a:ext cx="3526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4</a:t>
            </a:r>
            <a:endParaRPr lang="ru-RU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8525692" y="4319452"/>
            <a:ext cx="3526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5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03574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9256" y="0"/>
            <a:ext cx="6934744" cy="771343"/>
          </a:xfrm>
        </p:spPr>
        <p:txBody>
          <a:bodyPr>
            <a:normAutofit/>
          </a:bodyPr>
          <a:lstStyle/>
          <a:p>
            <a:r>
              <a:rPr lang="ru-RU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Второй тур: Города-герои</a:t>
            </a:r>
            <a:endParaRPr lang="en-US" sz="3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0" y="1172482"/>
            <a:ext cx="9144000" cy="3386455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400" dirty="0" smtClean="0"/>
              <a:t>Перед вами названия русских городов.</a:t>
            </a:r>
          </a:p>
          <a:p>
            <a:pPr>
              <a:buNone/>
            </a:pPr>
            <a:endParaRPr lang="ru-RU" sz="2400" dirty="0" smtClean="0"/>
          </a:p>
          <a:p>
            <a:pPr algn="ctr">
              <a:buNone/>
            </a:pPr>
            <a:r>
              <a:rPr lang="ru-RU" sz="2400" b="1" i="1" dirty="0" smtClean="0"/>
              <a:t>Тула, Мурманск, Керчь, Ижевск, Смоленск, Новороссийск</a:t>
            </a:r>
          </a:p>
          <a:p>
            <a:pPr algn="ctr">
              <a:buNone/>
            </a:pPr>
            <a:endParaRPr lang="ru-RU" sz="2400" b="1" i="1" dirty="0" smtClean="0"/>
          </a:p>
          <a:p>
            <a:pPr algn="ctr">
              <a:buNone/>
            </a:pPr>
            <a:r>
              <a:rPr lang="ru-RU" sz="2400" dirty="0" smtClean="0"/>
              <a:t>Выберите лишнее название. </a:t>
            </a:r>
          </a:p>
          <a:p>
            <a:pPr algn="ctr">
              <a:buNone/>
            </a:pPr>
            <a:r>
              <a:rPr lang="ru-RU" sz="2400" dirty="0" smtClean="0"/>
              <a:t>Запишите его и объясните свой выбор.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03574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902" name="Picture 14" descr="https://avatars.mds.yandex.net/get-zen_doc/3531091/pub_5f2710c3c678da08796bfbfc_5f2712a117d27975feac24b6/scale_1200"/>
          <p:cNvPicPr>
            <a:picLocks noChangeAspect="1" noChangeArrowheads="1"/>
          </p:cNvPicPr>
          <p:nvPr/>
        </p:nvPicPr>
        <p:blipFill>
          <a:blip r:embed="rId2"/>
          <a:srcRect l="16210" t="-541" r="12945" b="14054"/>
          <a:stretch>
            <a:fillRect/>
          </a:stretch>
        </p:blipFill>
        <p:spPr bwMode="auto">
          <a:xfrm>
            <a:off x="5416923" y="4219303"/>
            <a:ext cx="3557260" cy="244275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7900" name="Picture 12" descr="https://3pulse.com/uploads/photo/01/85/47/2016/08/22/e82c19d8c5.jpg"/>
          <p:cNvPicPr>
            <a:picLocks noChangeAspect="1" noChangeArrowheads="1"/>
          </p:cNvPicPr>
          <p:nvPr/>
        </p:nvPicPr>
        <p:blipFill>
          <a:blip r:embed="rId3" cstate="print"/>
          <a:srcRect l="2844" t="8423" r="21922" b="23817"/>
          <a:stretch>
            <a:fillRect/>
          </a:stretch>
        </p:blipFill>
        <p:spPr bwMode="auto">
          <a:xfrm>
            <a:off x="235132" y="4232366"/>
            <a:ext cx="3616234" cy="244275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tx1"/>
            </a:solidFill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8993" y="195309"/>
            <a:ext cx="5354138" cy="1097914"/>
          </a:xfrm>
        </p:spPr>
        <p:txBody>
          <a:bodyPr>
            <a:normAutofit/>
          </a:bodyPr>
          <a:lstStyle/>
          <a:p>
            <a:pPr algn="ctr"/>
            <a:r>
              <a:rPr lang="ru-RU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Второй тур: Города-герои Ответы</a:t>
            </a:r>
            <a:endParaRPr lang="en-US" sz="3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7892" name="Picture 4" descr="https://kvartirka.com/netcat_files/article_photos/1-mamaev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9016" y="1541416"/>
            <a:ext cx="3759029" cy="250727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tx1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7896" name="Picture 8" descr="https://avatars.mds.yandex.net/get-altay/2799320/2a0000017429f22af59ba315d3d8e1a52716/XXXL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21531" y="1528356"/>
            <a:ext cx="3233505" cy="242513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tx1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7898" name="Picture 10" descr="https://www.spb-guide.ru/img/473/Spb-Guide.ru_151537big.jpg"/>
          <p:cNvPicPr>
            <a:picLocks noChangeAspect="1" noChangeArrowheads="1"/>
          </p:cNvPicPr>
          <p:nvPr/>
        </p:nvPicPr>
        <p:blipFill>
          <a:blip r:embed="rId6" cstate="print"/>
          <a:srcRect b="11411"/>
          <a:stretch>
            <a:fillRect/>
          </a:stretch>
        </p:blipFill>
        <p:spPr bwMode="auto">
          <a:xfrm>
            <a:off x="3210773" y="2706232"/>
            <a:ext cx="3163902" cy="214979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tx1"/>
            </a:solidFill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2" name="TextBox 11"/>
          <p:cNvSpPr txBox="1"/>
          <p:nvPr/>
        </p:nvSpPr>
        <p:spPr>
          <a:xfrm>
            <a:off x="313509" y="1645920"/>
            <a:ext cx="33963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1 Волгоград (Сталинград)</a:t>
            </a:r>
            <a:endParaRPr lang="ru-RU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5808618" y="1628502"/>
            <a:ext cx="26561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2 Москва</a:t>
            </a:r>
            <a:endParaRPr lang="ru-RU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3274423" y="2764972"/>
            <a:ext cx="29304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3 Ленинград</a:t>
            </a:r>
            <a:endParaRPr lang="ru-RU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283029" y="4280263"/>
            <a:ext cx="16894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4 Брест</a:t>
            </a:r>
            <a:endParaRPr lang="ru-RU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6831874" y="4319452"/>
            <a:ext cx="20465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5 Севастополь </a:t>
            </a:r>
            <a:endParaRPr lang="ru-RU" b="1" dirty="0"/>
          </a:p>
        </p:txBody>
      </p:sp>
      <p:sp>
        <p:nvSpPr>
          <p:cNvPr id="18" name="Содержимое 1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574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17816" y="0"/>
            <a:ext cx="5654584" cy="771343"/>
          </a:xfrm>
        </p:spPr>
        <p:txBody>
          <a:bodyPr>
            <a:normAutofit/>
          </a:bodyPr>
          <a:lstStyle/>
          <a:p>
            <a:r>
              <a:rPr lang="ru-RU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Третий тур: Партизаны</a:t>
            </a:r>
            <a:endParaRPr lang="en-US" sz="3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2638696" y="849086"/>
            <a:ext cx="6320789" cy="5473337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dirty="0" smtClean="0"/>
              <a:t>О ком идет речь?</a:t>
            </a:r>
          </a:p>
          <a:p>
            <a:pPr>
              <a:buNone/>
            </a:pPr>
            <a:r>
              <a:rPr lang="ru-RU" sz="2400" dirty="0" smtClean="0"/>
              <a:t>1) Советский военачальник, государственный и общественный деятель. Во время Великой Отечественной войны — командир </a:t>
            </a:r>
            <a:r>
              <a:rPr lang="ru-RU" sz="2400" dirty="0" err="1" smtClean="0"/>
              <a:t>Путивльского</a:t>
            </a:r>
            <a:r>
              <a:rPr lang="ru-RU" sz="2400" dirty="0" smtClean="0"/>
              <a:t> партизанского отряда (позднее — Сумского партизанского соединения, ещё позднее — 1-й Украинской партизанской дивизии), член ЦК КП(б) Украины, генерал-майор. Дважды Герой Советского Союза. </a:t>
            </a:r>
            <a:endParaRPr lang="ru-RU" sz="2400" dirty="0"/>
          </a:p>
        </p:txBody>
      </p:sp>
      <p:sp>
        <p:nvSpPr>
          <p:cNvPr id="39938" name="AutoShape 2" descr="https://cdn.moypolk.ru/static/resize/w800/soldiers/photo/2016/09/17/36d37b32f76ed6346ef8669897b4d308.jp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9940" name="Picture 4" descr="https://cdn.moypolk.ru/static/resize/w800/soldiers/photo/2016/09/17/36d37b32f76ed6346ef8669897b4d30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2739" y="1724161"/>
            <a:ext cx="2435565" cy="399737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tx1"/>
            </a:solidFill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03574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17816" y="0"/>
            <a:ext cx="5654584" cy="771343"/>
          </a:xfrm>
        </p:spPr>
        <p:txBody>
          <a:bodyPr>
            <a:normAutofit/>
          </a:bodyPr>
          <a:lstStyle/>
          <a:p>
            <a:r>
              <a:rPr lang="ru-RU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Третий тур: Партизаны</a:t>
            </a:r>
            <a:endParaRPr lang="en-US" sz="3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2991394" y="849086"/>
            <a:ext cx="5968091" cy="5473337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dirty="0" smtClean="0"/>
              <a:t>О ком идет речь?</a:t>
            </a:r>
          </a:p>
          <a:p>
            <a:pPr>
              <a:buNone/>
            </a:pPr>
            <a:r>
              <a:rPr lang="ru-RU" sz="2400" dirty="0" smtClean="0"/>
              <a:t>2) Женщина-красноармеец диверсионно-разведывательной группы штаба Западного фронта, заброшенная в 1941 году в немецкий тыл. Захвачена в плен и после пыток повешена фашистами. Первая женщина, удостоенная звания Героя Советского Союза во время Великой Отечественной войны.</a:t>
            </a:r>
            <a:endParaRPr lang="ru-RU" sz="2400" dirty="0"/>
          </a:p>
        </p:txBody>
      </p:sp>
      <p:sp>
        <p:nvSpPr>
          <p:cNvPr id="39938" name="AutoShape 2" descr="https://cdn.moypolk.ru/static/resize/w800/soldiers/photo/2016/09/17/36d37b32f76ed6346ef8669897b4d308.jp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5058" name="Picture 2" descr="http://project.biblioteka-volgograd.ru/images/heroes/photos/medium/herophoto2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1257" y="1568241"/>
            <a:ext cx="2769326" cy="412716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tx1"/>
            </a:solidFill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03574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17816" y="0"/>
            <a:ext cx="5654584" cy="771343"/>
          </a:xfrm>
        </p:spPr>
        <p:txBody>
          <a:bodyPr>
            <a:normAutofit/>
          </a:bodyPr>
          <a:lstStyle/>
          <a:p>
            <a:r>
              <a:rPr lang="ru-RU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Третий тур: Партизаны</a:t>
            </a:r>
            <a:endParaRPr lang="en-US" sz="3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2991394" y="849086"/>
            <a:ext cx="5968091" cy="5473337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ru-RU" sz="2400" dirty="0" smtClean="0"/>
              <a:t>О ком идет речь?</a:t>
            </a:r>
          </a:p>
          <a:p>
            <a:pPr>
              <a:buNone/>
            </a:pPr>
            <a:r>
              <a:rPr lang="ru-RU" sz="2400" dirty="0" smtClean="0"/>
              <a:t>3) Девочка работала чернорабочей в столовой, где кормили немецких офицеров. Юной мстительнице удалось отравить еду. Немцы заставили партизанку съесть отравленный суп. Отравление оказалось сильным, но благодаря народной медицине девочка спаслась. В августе 43-го года в организацию юных партизан был внедрён предатель, который сдал почти всех членов организации. Девушка была арестована. Немцам уже многое было известно о ней, но они всё ещё не догадывались о её участии в отравлении гитлеровских офицеров. Поэтому они пытались договориться с ней, и предлагали ей свободу взамен на полный расклад и информацию об участниках подполья. Но она была несгибаема. А однажды ей удалось схватить неосторожно оставленный немецким следователем пистолет. Она застрелила и его и двух других вражеских солдат, а затем пыталась бежать, но была схвачена.</a:t>
            </a:r>
          </a:p>
          <a:p>
            <a:pPr>
              <a:buNone/>
            </a:pPr>
            <a:endParaRPr lang="ru-RU" sz="2400" dirty="0" smtClean="0"/>
          </a:p>
        </p:txBody>
      </p:sp>
      <p:sp>
        <p:nvSpPr>
          <p:cNvPr id="39938" name="AutoShape 2" descr="https://cdn.moypolk.ru/static/resize/w800/soldiers/photo/2016/09/17/36d37b32f76ed6346ef8669897b4d308.jp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6082" name="Picture 2" descr="https://r2.mt.ru/r29/photoA15E/20224017477-0/jpg/bp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7969" y="1685108"/>
            <a:ext cx="2984349" cy="397110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tx1"/>
            </a:solidFill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03574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17816" y="0"/>
            <a:ext cx="5654584" cy="771343"/>
          </a:xfrm>
        </p:spPr>
        <p:txBody>
          <a:bodyPr>
            <a:normAutofit/>
          </a:bodyPr>
          <a:lstStyle/>
          <a:p>
            <a:r>
              <a:rPr lang="ru-RU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Третий тур: Партизаны</a:t>
            </a:r>
            <a:endParaRPr lang="en-US" sz="3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2991394" y="718457"/>
            <a:ext cx="5968091" cy="5473337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sz="2400" dirty="0" smtClean="0"/>
              <a:t>О ком идет речь?</a:t>
            </a:r>
          </a:p>
          <a:p>
            <a:pPr>
              <a:buNone/>
            </a:pPr>
            <a:r>
              <a:rPr lang="ru-RU" sz="2400" dirty="0" smtClean="0"/>
              <a:t>4) Во время войны создал </a:t>
            </a:r>
            <a:r>
              <a:rPr lang="ru-RU" sz="2400" dirty="0" err="1" smtClean="0"/>
              <a:t>вПинске</a:t>
            </a:r>
            <a:r>
              <a:rPr lang="ru-RU" sz="2400" dirty="0" smtClean="0"/>
              <a:t> партизанский отряд под псевдонимом Комаров, который 28 июня 1941 года устроил засаду на соединение лёгких танков. Метким броском гранат была подбита головная машина. Этот бой партизан-«</a:t>
            </a:r>
            <a:r>
              <a:rPr lang="ru-RU" sz="2400" dirty="0" err="1" smtClean="0"/>
              <a:t>комаровцев</a:t>
            </a:r>
            <a:r>
              <a:rPr lang="ru-RU" sz="2400" dirty="0" smtClean="0"/>
              <a:t>» (в котором они не потеряли ни одного бойца) считается самым первым в истории партизанского движения СССР. Зимой 1942 года партизаны под его командованием совершили рейд по тылам немцев, разгромив при этом десятки фашистских гарнизонов. Они провели в тылу врага целых 1119 дней. Под его руководством партизаны уничтожили более 26 тысяч фашистов, разгромили 60 немецких гарнизонов, 5 железнодорожных станций, пустили под откос 468 эшелонов с живой силой и военной техникой врага, разрушили 519 км телефонно-телеграфных линий.</a:t>
            </a:r>
          </a:p>
          <a:p>
            <a:pPr>
              <a:buNone/>
            </a:pPr>
            <a:r>
              <a:rPr lang="ru-RU" sz="2400" dirty="0" smtClean="0"/>
              <a:t>Постановлением Совета Народных Комиссаров СССР от 16 сентября 1943 года № 1000 ему было присвоено воинское звание «генерал-майор».</a:t>
            </a:r>
          </a:p>
          <a:p>
            <a:pPr>
              <a:buNone/>
            </a:pPr>
            <a:endParaRPr lang="ru-RU" sz="2400" dirty="0" smtClean="0"/>
          </a:p>
          <a:p>
            <a:pPr>
              <a:buNone/>
            </a:pPr>
            <a:endParaRPr lang="ru-RU" sz="2400" dirty="0" smtClean="0"/>
          </a:p>
        </p:txBody>
      </p:sp>
      <p:sp>
        <p:nvSpPr>
          <p:cNvPr id="39938" name="AutoShape 2" descr="https://cdn.moypolk.ru/static/resize/w800/soldiers/photo/2016/09/17/36d37b32f76ed6346ef8669897b4d308.jp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7106" name="Picture 2" descr="https://fb.ru/misc/i/gallery/51492/178730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4763" y="1713094"/>
            <a:ext cx="2809693" cy="393357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tx1"/>
            </a:solidFill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03574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17816" y="0"/>
            <a:ext cx="5654584" cy="771343"/>
          </a:xfrm>
        </p:spPr>
        <p:txBody>
          <a:bodyPr>
            <a:normAutofit/>
          </a:bodyPr>
          <a:lstStyle/>
          <a:p>
            <a:r>
              <a:rPr lang="ru-RU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Третий тур: Партизаны</a:t>
            </a:r>
            <a:endParaRPr lang="en-US" sz="3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2991394" y="718457"/>
            <a:ext cx="5968091" cy="5473337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dirty="0" smtClean="0"/>
              <a:t>О ком идет речь?</a:t>
            </a:r>
          </a:p>
          <a:p>
            <a:pPr>
              <a:buNone/>
            </a:pPr>
            <a:r>
              <a:rPr lang="ru-RU" sz="2400" dirty="0" smtClean="0"/>
              <a:t>5) Советский пионер-герой, юный партизан-разведчик, самый молодой Герой Советского Союза - на момент гибели ему едва исполнилось 14 лет. Звание Героя Советского Союза присвоено посмертно.</a:t>
            </a:r>
          </a:p>
          <a:p>
            <a:pPr>
              <a:buNone/>
            </a:pPr>
            <a:endParaRPr lang="ru-RU" sz="2400" dirty="0" smtClean="0"/>
          </a:p>
        </p:txBody>
      </p:sp>
      <p:sp>
        <p:nvSpPr>
          <p:cNvPr id="39938" name="AutoShape 2" descr="https://cdn.moypolk.ru/static/resize/w800/soldiers/photo/2016/09/17/36d37b32f76ed6346ef8669897b4d308.jp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8130" name="Picture 2" descr="https://avatars.mds.yandex.net/get-zen_doc/241236/pub_5c81089c56d4ed00b45e2e48_5c8108d84c531900b37e2fb8/scale_120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3952" y="1658981"/>
            <a:ext cx="2914197" cy="416465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tx1"/>
            </a:solidFill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03574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17816" y="0"/>
            <a:ext cx="5654584" cy="1337481"/>
          </a:xfrm>
        </p:spPr>
        <p:txBody>
          <a:bodyPr>
            <a:normAutofit/>
          </a:bodyPr>
          <a:lstStyle/>
          <a:p>
            <a:r>
              <a:rPr lang="ru-RU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Третий тур: Партизаны</a:t>
            </a:r>
            <a:br>
              <a:rPr lang="ru-RU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Ответы</a:t>
            </a:r>
            <a:endParaRPr lang="en-US" sz="3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6987654" y="2888452"/>
            <a:ext cx="2156346" cy="605376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1600" b="1" dirty="0" smtClean="0"/>
              <a:t>Сидор </a:t>
            </a:r>
            <a:r>
              <a:rPr lang="ru-RU" sz="1600" b="1" dirty="0" err="1" smtClean="0"/>
              <a:t>Артемьевич</a:t>
            </a:r>
            <a:r>
              <a:rPr lang="ru-RU" sz="1600" b="1" dirty="0" smtClean="0"/>
              <a:t> Ковпак</a:t>
            </a:r>
          </a:p>
        </p:txBody>
      </p:sp>
      <p:sp>
        <p:nvSpPr>
          <p:cNvPr id="39938" name="AutoShape 2" descr="https://cdn.moypolk.ru/static/resize/w800/soldiers/photo/2016/09/17/36d37b32f76ed6346ef8669897b4d308.jp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8130" name="Picture 2" descr="https://avatars.mds.yandex.net/get-zen_doc/241236/pub_5c81089c56d4ed00b45e2e48_5c8108d84c531900b37e2fb8/scale_120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8385" y="3135116"/>
            <a:ext cx="1502051" cy="214656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tx1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Picture 4" descr="https://cdn.moypolk.ru/static/resize/w800/soldiers/photo/2016/09/17/36d37b32f76ed6346ef8669897b4d30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44195" y="191069"/>
            <a:ext cx="1613201" cy="264766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tx1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Picture 2" descr="http://project.biblioteka-volgograd.ru/images/heroes/photos/medium/herophoto2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45457" y="817615"/>
            <a:ext cx="1638510" cy="244189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tx1"/>
            </a:solidFill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8" name="Содержимое 4"/>
          <p:cNvSpPr txBox="1">
            <a:spLocks/>
          </p:cNvSpPr>
          <p:nvPr/>
        </p:nvSpPr>
        <p:spPr>
          <a:xfrm>
            <a:off x="5109071" y="3354750"/>
            <a:ext cx="2328957" cy="605376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marL="228600" marR="0" lvl="0" indent="-228600" algn="ctr" defTabSz="914400" rtl="0" eaLnBrk="1" fontAlgn="auto" latinLnBrk="0" hangingPunct="1">
              <a:lnSpc>
                <a:spcPct val="110000"/>
              </a:lnSpc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sz="1600" b="1" dirty="0" smtClean="0"/>
              <a:t>Зоя Анатольевна</a:t>
            </a:r>
          </a:p>
          <a:p>
            <a:pPr marL="228600" marR="0" lvl="0" indent="-228600" algn="ctr" defTabSz="914400" rtl="0" eaLnBrk="1" fontAlgn="auto" latinLnBrk="0" hangingPunct="1">
              <a:lnSpc>
                <a:spcPct val="110000"/>
              </a:lnSpc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sz="1600" b="1" dirty="0" smtClean="0"/>
              <a:t>Космодемьянская</a:t>
            </a:r>
            <a:endParaRPr kumimoji="0" lang="ru-RU" sz="16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9" name="Picture 2" descr="https://r2.mt.ru/r29/photoA15E/20224017477-0/jpg/bp.jpe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561978" y="1651379"/>
            <a:ext cx="1692323" cy="225188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tx1"/>
            </a:solidFill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0" name="Содержимое 4"/>
          <p:cNvSpPr txBox="1">
            <a:spLocks/>
          </p:cNvSpPr>
          <p:nvPr/>
        </p:nvSpPr>
        <p:spPr>
          <a:xfrm>
            <a:off x="3480179" y="3971174"/>
            <a:ext cx="1869743" cy="6053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sz="1600" b="1" dirty="0" smtClean="0"/>
              <a:t>Зина Портнова</a:t>
            </a:r>
            <a:endParaRPr kumimoji="0" lang="ru-RU" sz="16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1" name="Picture 2" descr="https://fb.ru/misc/i/gallery/51492/1787300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805200" y="2388358"/>
            <a:ext cx="1596232" cy="22347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tx1"/>
            </a:solidFill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2" name="Содержимое 4"/>
          <p:cNvSpPr txBox="1">
            <a:spLocks/>
          </p:cNvSpPr>
          <p:nvPr/>
        </p:nvSpPr>
        <p:spPr>
          <a:xfrm>
            <a:off x="1626358" y="4669484"/>
            <a:ext cx="1869743" cy="735029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Василий</a:t>
            </a:r>
            <a:endParaRPr lang="ru-RU" sz="1600" b="1" baseline="0" dirty="0" smtClean="0"/>
          </a:p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600" b="1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Захарьевич</a:t>
            </a:r>
            <a:r>
              <a:rPr kumimoji="0" lang="ru-RU" sz="16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6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Корж</a:t>
            </a:r>
            <a:endParaRPr kumimoji="0" lang="ru-RU" sz="16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Содержимое 4"/>
          <p:cNvSpPr txBox="1">
            <a:spLocks/>
          </p:cNvSpPr>
          <p:nvPr/>
        </p:nvSpPr>
        <p:spPr>
          <a:xfrm>
            <a:off x="0" y="5354146"/>
            <a:ext cx="1869743" cy="7350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Валя</a:t>
            </a:r>
            <a:r>
              <a:rPr kumimoji="0" lang="ru-RU" sz="16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Котик</a:t>
            </a:r>
            <a:endParaRPr lang="ru-RU" sz="1600" b="1" baseline="0" dirty="0" smtClean="0"/>
          </a:p>
        </p:txBody>
      </p:sp>
    </p:spTree>
    <p:extLst>
      <p:ext uri="{BB962C8B-B14F-4D97-AF65-F5344CB8AC3E}">
        <p14:creationId xmlns:p14="http://schemas.microsoft.com/office/powerpoint/2010/main" val="303574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0879" y="182246"/>
            <a:ext cx="6320790" cy="771343"/>
          </a:xfrm>
        </p:spPr>
        <p:txBody>
          <a:bodyPr>
            <a:normAutofit fontScale="90000"/>
          </a:bodyPr>
          <a:lstStyle/>
          <a:p>
            <a:r>
              <a:rPr lang="ru-RU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Четвертый тур: Полководцы </a:t>
            </a:r>
            <a:r>
              <a:rPr lang="ru-RU" sz="3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ВОв</a:t>
            </a:r>
            <a:endParaRPr lang="en-US" sz="3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942158" y="1172482"/>
            <a:ext cx="7886700" cy="191035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dirty="0" smtClean="0"/>
              <a:t>   1) Кто из генералов Советской Армии, чтобы ввести врага в заблуждение, в приказах и донесениях фигурировал под фамилиями Константинов и Юрьев?</a:t>
            </a:r>
            <a:endParaRPr lang="ru-RU" sz="2400" dirty="0"/>
          </a:p>
        </p:txBody>
      </p:sp>
      <p:pic>
        <p:nvPicPr>
          <p:cNvPr id="15362" name="Picture 2" descr="https://live.staticflickr.com/4108/5089851607_de7d8444f1_b.jpg"/>
          <p:cNvPicPr>
            <a:picLocks noChangeAspect="1" noChangeArrowheads="1"/>
          </p:cNvPicPr>
          <p:nvPr/>
        </p:nvPicPr>
        <p:blipFill>
          <a:blip r:embed="rId2"/>
          <a:srcRect l="1767" t="2273" r="1510" b="3935"/>
          <a:stretch>
            <a:fillRect/>
          </a:stretch>
        </p:blipFill>
        <p:spPr bwMode="auto">
          <a:xfrm>
            <a:off x="1951631" y="2515454"/>
            <a:ext cx="6018662" cy="413783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tx1"/>
            </a:solidFill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Овал 5"/>
          <p:cNvSpPr/>
          <p:nvPr/>
        </p:nvSpPr>
        <p:spPr>
          <a:xfrm>
            <a:off x="3507475" y="5322627"/>
            <a:ext cx="4271749" cy="1132764"/>
          </a:xfrm>
          <a:prstGeom prst="ellipse">
            <a:avLst/>
          </a:prstGeom>
          <a:blipFill dpi="0" rotWithShape="1">
            <a:blip r:embed="rId3">
              <a:alphaModFix amt="52000"/>
            </a:blip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574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0879" y="182246"/>
            <a:ext cx="6320790" cy="771343"/>
          </a:xfrm>
        </p:spPr>
        <p:txBody>
          <a:bodyPr>
            <a:normAutofit fontScale="90000"/>
          </a:bodyPr>
          <a:lstStyle/>
          <a:p>
            <a:r>
              <a:rPr lang="ru-RU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Четвертый тур: Полководцы </a:t>
            </a:r>
            <a:r>
              <a:rPr lang="ru-RU" sz="3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ВОв</a:t>
            </a:r>
            <a:endParaRPr lang="en-US" sz="3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942158" y="1172482"/>
            <a:ext cx="7886700" cy="191035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dirty="0" smtClean="0"/>
              <a:t>2) Кто командовал нашими войсками, разгромившими </a:t>
            </a:r>
            <a:r>
              <a:rPr lang="ru-RU" sz="2400" dirty="0" err="1" smtClean="0"/>
              <a:t>Квантунскую</a:t>
            </a:r>
            <a:r>
              <a:rPr lang="ru-RU" sz="2400" dirty="0" smtClean="0"/>
              <a:t> армию в Маньчжурии и Корее?</a:t>
            </a:r>
            <a:endParaRPr lang="ru-RU" sz="2400" dirty="0"/>
          </a:p>
        </p:txBody>
      </p:sp>
      <p:pic>
        <p:nvPicPr>
          <p:cNvPr id="14338" name="Picture 2" descr="https://avatars.mds.yandex.net/get-zen_doc/118017/pub_5c583633eadc8400b0578ccb_5c58367309978700ad12e4fd/scale_120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8770" y="1953602"/>
            <a:ext cx="8398627" cy="44199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tx1"/>
            </a:solidFill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03574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0879" y="182246"/>
            <a:ext cx="6320790" cy="771343"/>
          </a:xfrm>
        </p:spPr>
        <p:txBody>
          <a:bodyPr>
            <a:normAutofit fontScale="90000"/>
          </a:bodyPr>
          <a:lstStyle/>
          <a:p>
            <a:r>
              <a:rPr lang="ru-RU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Четвертый тур: Полководцы </a:t>
            </a:r>
            <a:r>
              <a:rPr lang="ru-RU" sz="3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ВОв</a:t>
            </a:r>
            <a:endParaRPr lang="en-US" sz="3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942158" y="1172482"/>
            <a:ext cx="7886700" cy="191035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dirty="0" smtClean="0"/>
              <a:t>3) Сколько человек за годы войны было награждено высшим орденом страны «Орденом Победы»?</a:t>
            </a:r>
            <a:endParaRPr lang="ru-RU" sz="2400" dirty="0"/>
          </a:p>
        </p:txBody>
      </p:sp>
      <p:pic>
        <p:nvPicPr>
          <p:cNvPr id="13314" name="Picture 2" descr="https://w7t.ru/zooms/7d6b/q/4d302baeba.jpg"/>
          <p:cNvPicPr>
            <a:picLocks noChangeAspect="1" noChangeArrowheads="1"/>
          </p:cNvPicPr>
          <p:nvPr/>
        </p:nvPicPr>
        <p:blipFill>
          <a:blip r:embed="rId2"/>
          <a:srcRect l="287" t="18185" r="4967" b="16764"/>
          <a:stretch>
            <a:fillRect/>
          </a:stretch>
        </p:blipFill>
        <p:spPr bwMode="auto">
          <a:xfrm>
            <a:off x="292916" y="2088108"/>
            <a:ext cx="8619074" cy="369854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tx1"/>
            </a:solidFill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03574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0879" y="182246"/>
            <a:ext cx="6320790" cy="771343"/>
          </a:xfrm>
        </p:spPr>
        <p:txBody>
          <a:bodyPr>
            <a:normAutofit fontScale="90000"/>
          </a:bodyPr>
          <a:lstStyle/>
          <a:p>
            <a:r>
              <a:rPr lang="ru-RU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Четвертый тур: Полководцы </a:t>
            </a:r>
            <a:r>
              <a:rPr lang="ru-RU" sz="3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ВОв</a:t>
            </a:r>
            <a:endParaRPr lang="en-US" sz="3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3261814" y="1172482"/>
            <a:ext cx="5567043" cy="282631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dirty="0" smtClean="0"/>
              <a:t>4) Кто из выдающихся советских полководцев был репрессирован в 30 годы, в марте 1940 г. – освобождён, а после войны стал министром национальной обороны Польши?</a:t>
            </a:r>
            <a:endParaRPr lang="ru-RU" sz="2400" dirty="0"/>
          </a:p>
        </p:txBody>
      </p:sp>
      <p:pic>
        <p:nvPicPr>
          <p:cNvPr id="12290" name="Picture 2" descr="https://www.giaso.ru/uploads/images/exhibition/polit_repres/obl_polit_repre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2053" y="1815152"/>
            <a:ext cx="2861737" cy="468118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03574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0879" y="182246"/>
            <a:ext cx="6320790" cy="771343"/>
          </a:xfrm>
        </p:spPr>
        <p:txBody>
          <a:bodyPr>
            <a:normAutofit fontScale="90000"/>
          </a:bodyPr>
          <a:lstStyle/>
          <a:p>
            <a:r>
              <a:rPr lang="ru-RU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Четвертый тур: Полководцы </a:t>
            </a:r>
            <a:r>
              <a:rPr lang="ru-RU" sz="3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ВОв</a:t>
            </a:r>
            <a:endParaRPr lang="en-US" sz="3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942158" y="1172482"/>
            <a:ext cx="7886700" cy="191035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dirty="0" smtClean="0"/>
              <a:t>5) Кто из полководцев подписал акт о капитуляции Германии с советской стороны? </a:t>
            </a:r>
            <a:endParaRPr lang="ru-RU" sz="2400" dirty="0"/>
          </a:p>
        </p:txBody>
      </p:sp>
      <p:pic>
        <p:nvPicPr>
          <p:cNvPr id="11266" name="Picture 2" descr="https://lh6.googleusercontent.com/proxy/mETExM_SOccl_rZwI3De19rqK8mApl7LJtIM57cCavbLMQbbL728Uj_AeeF7VB3J5yuBC5m1AIBWcokpGoLOONP9lOExZXZnltdHM2M=w1200-h630-p-k-no-nu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8615" y="2036369"/>
            <a:ext cx="8175009" cy="429188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tx1"/>
            </a:solidFill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03574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0879" y="182246"/>
            <a:ext cx="6320790" cy="771343"/>
          </a:xfrm>
        </p:spPr>
        <p:txBody>
          <a:bodyPr>
            <a:normAutofit fontScale="90000"/>
          </a:bodyPr>
          <a:lstStyle/>
          <a:p>
            <a:r>
              <a:rPr lang="ru-RU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Четвертый тур: Полководцы </a:t>
            </a:r>
            <a:r>
              <a:rPr lang="ru-RU" sz="3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ВОв</a:t>
            </a:r>
            <a:endParaRPr lang="en-US" sz="3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4544704" y="1172482"/>
            <a:ext cx="4284154" cy="454593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dirty="0" smtClean="0"/>
              <a:t>6) Кто по поручению Ставки ВГК координировал действия Воронежского и Степного фронтов в Курской битве. Руководил планированием и проведением операций по освобождению Донбасса, правобережной Украины и Крыма? 10 апреля 1944 года, в день освобождения Одессы, награждён орденом «Победа».</a:t>
            </a:r>
            <a:endParaRPr lang="ru-RU" sz="2400" dirty="0"/>
          </a:p>
        </p:txBody>
      </p:sp>
      <p:pic>
        <p:nvPicPr>
          <p:cNvPr id="10244" name="Picture 4" descr="https://nbdrx.ru/Exhibition/016exhibitionFire/img/map.jpg"/>
          <p:cNvPicPr>
            <a:picLocks noChangeAspect="1" noChangeArrowheads="1"/>
          </p:cNvPicPr>
          <p:nvPr/>
        </p:nvPicPr>
        <p:blipFill>
          <a:blip r:embed="rId2"/>
          <a:srcRect l="1770" r="2772" b="2395"/>
          <a:stretch>
            <a:fillRect/>
          </a:stretch>
        </p:blipFill>
        <p:spPr bwMode="auto">
          <a:xfrm>
            <a:off x="272955" y="1555845"/>
            <a:ext cx="4121624" cy="444917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tx1"/>
            </a:solidFill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03574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0879" y="182246"/>
            <a:ext cx="6320790" cy="771343"/>
          </a:xfrm>
        </p:spPr>
        <p:txBody>
          <a:bodyPr>
            <a:normAutofit fontScale="90000"/>
          </a:bodyPr>
          <a:lstStyle/>
          <a:p>
            <a:r>
              <a:rPr lang="ru-RU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Четвертый тур: Полководцы </a:t>
            </a:r>
            <a:r>
              <a:rPr lang="ru-RU" sz="3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ВОв</a:t>
            </a:r>
            <a:endParaRPr lang="en-US" sz="3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1064988" y="885879"/>
            <a:ext cx="7886700" cy="191035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dirty="0" smtClean="0"/>
              <a:t>7) Кто в ходе войны с Японией в 1945 г. руководил действиями Тихоокеанского флота и Амурской военной флотилией?</a:t>
            </a:r>
            <a:endParaRPr lang="ru-RU" sz="2400" dirty="0"/>
          </a:p>
        </p:txBody>
      </p:sp>
      <p:pic>
        <p:nvPicPr>
          <p:cNvPr id="9218" name="Picture 2" descr="https://istorik24.ru/media/blog/2020/12/03/%D1%8D%D1%81%D0%BC%D0%B8%D0%BD%D0%B5%D1%86_%D0%A5%D0%B0%D1%80%D1%8C%D0%BA%D0%BE%D0%B2_1943_%D0%9F%D0%BE%D1%82%D0%B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80041" y="1965278"/>
            <a:ext cx="7509887" cy="47221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tx1"/>
            </a:solidFill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03574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0879" y="182246"/>
            <a:ext cx="6320790" cy="771343"/>
          </a:xfrm>
        </p:spPr>
        <p:txBody>
          <a:bodyPr>
            <a:normAutofit fontScale="90000"/>
          </a:bodyPr>
          <a:lstStyle/>
          <a:p>
            <a:r>
              <a:rPr lang="ru-RU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Четвертый тур: Полководцы </a:t>
            </a:r>
            <a:r>
              <a:rPr lang="ru-RU" sz="3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ВОв</a:t>
            </a:r>
            <a:endParaRPr lang="en-US" sz="3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4476466" y="1172482"/>
            <a:ext cx="4352392" cy="191035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dirty="0" smtClean="0"/>
              <a:t>8) Каким фронтом командовал Маршал Советского Союза С. М. Буденный?</a:t>
            </a:r>
            <a:endParaRPr lang="ru-RU" sz="2400" dirty="0"/>
          </a:p>
        </p:txBody>
      </p:sp>
      <p:pic>
        <p:nvPicPr>
          <p:cNvPr id="8194" name="Picture 2" descr="https://avatars.mds.yandex.net/get-zen_doc/3413538/pub_5eb10b14b9c1f807fa23fe9d_5eb4378034fef71215121293/scale_120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4649" y="1248450"/>
            <a:ext cx="3750472" cy="50568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tx1"/>
            </a:solidFill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03574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0879" y="182246"/>
            <a:ext cx="6320790" cy="771343"/>
          </a:xfrm>
        </p:spPr>
        <p:txBody>
          <a:bodyPr>
            <a:normAutofit fontScale="90000"/>
          </a:bodyPr>
          <a:lstStyle/>
          <a:p>
            <a:r>
              <a:rPr lang="ru-RU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Четвертый тур: Полководцы </a:t>
            </a:r>
            <a:r>
              <a:rPr lang="ru-RU" sz="3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ВОв</a:t>
            </a:r>
            <a:endParaRPr lang="en-US" sz="3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4599296" y="1172482"/>
            <a:ext cx="4229562" cy="2266754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sz="2400" dirty="0" smtClean="0"/>
              <a:t>9) Маршал авиации, трижды Герой Советского Союза, автор книг: «Познать себя в бою», «Крылья истребителя», «Небо войны». О ком идет речь?</a:t>
            </a:r>
            <a:endParaRPr lang="ru-RU" sz="2400" dirty="0"/>
          </a:p>
        </p:txBody>
      </p:sp>
      <p:pic>
        <p:nvPicPr>
          <p:cNvPr id="7170" name="Picture 2" descr="https://icdn.lenta.ru/images/2020/02/21/16/20200221162245757/original_6404b123d066fed27dcc5b553bfef9d5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1046" y="3251926"/>
            <a:ext cx="4881456" cy="333994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tx1"/>
            </a:solidFill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03574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772341" y="1172482"/>
            <a:ext cx="7886700" cy="142059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dirty="0" smtClean="0"/>
              <a:t>10) Генерал армии. Во время войны начальник штаба нескольких фронтов, которые участвовали в Сталинградской и Курской битвах. Умер от тяжёлого ранения в 1944 г.</a:t>
            </a:r>
            <a:endParaRPr lang="ru-RU" sz="2400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257300" y="0"/>
            <a:ext cx="7886700" cy="1325563"/>
          </a:xfrm>
        </p:spPr>
        <p:txBody>
          <a:bodyPr>
            <a:normAutofit/>
          </a:bodyPr>
          <a:lstStyle/>
          <a:p>
            <a:r>
              <a:rPr lang="ru-RU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Четвертый тур: Полководцы </a:t>
            </a:r>
            <a:r>
              <a:rPr lang="ru-RU" sz="3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ВОв</a:t>
            </a:r>
            <a:endParaRPr lang="en-US" sz="3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6" name="Picture 2" descr="https://iohotnik.ru/wp-content/uploads/f/6/a/f6ac028ea342907ebf986f257975a9c6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68991" y="2547795"/>
            <a:ext cx="7301552" cy="41071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tx1"/>
            </a:solidFill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03574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204715" y="1637731"/>
            <a:ext cx="3780431" cy="4107976"/>
          </a:xfrm>
        </p:spPr>
        <p:txBody>
          <a:bodyPr>
            <a:normAutofit fontScale="92500" lnSpcReduction="10000"/>
          </a:bodyPr>
          <a:lstStyle/>
          <a:p>
            <a:pPr marL="457200" indent="-457200">
              <a:buAutoNum type="arabicParenR"/>
            </a:pPr>
            <a:r>
              <a:rPr lang="ru-RU" sz="2400" b="1" dirty="0" smtClean="0"/>
              <a:t>Г.К.Жуков</a:t>
            </a:r>
          </a:p>
          <a:p>
            <a:pPr marL="457200" indent="-457200">
              <a:buAutoNum type="arabicParenR"/>
            </a:pPr>
            <a:r>
              <a:rPr lang="ru-RU" sz="2400" b="1" dirty="0" smtClean="0"/>
              <a:t>Р.Я.Малиновский</a:t>
            </a:r>
          </a:p>
          <a:p>
            <a:pPr marL="457200" indent="-457200">
              <a:buAutoNum type="arabicParenR"/>
            </a:pPr>
            <a:r>
              <a:rPr lang="ru-RU" sz="2400" b="1" dirty="0" smtClean="0"/>
              <a:t>16</a:t>
            </a:r>
          </a:p>
          <a:p>
            <a:pPr marL="457200" indent="-457200">
              <a:buAutoNum type="arabicParenR"/>
            </a:pPr>
            <a:r>
              <a:rPr lang="ru-RU" sz="2400" b="1" dirty="0" smtClean="0"/>
              <a:t>К.К.Рокоссовский</a:t>
            </a:r>
          </a:p>
          <a:p>
            <a:pPr marL="457200" indent="-457200">
              <a:buAutoNum type="arabicParenR"/>
            </a:pPr>
            <a:r>
              <a:rPr lang="ru-RU" sz="2400" b="1" dirty="0" smtClean="0"/>
              <a:t>Г.К.Жуков</a:t>
            </a:r>
          </a:p>
          <a:p>
            <a:pPr marL="457200" indent="-457200">
              <a:buAutoNum type="arabicParenR"/>
            </a:pPr>
            <a:r>
              <a:rPr lang="ru-RU" sz="2400" b="1" dirty="0" err="1" smtClean="0"/>
              <a:t>А.М.Василевский</a:t>
            </a:r>
            <a:endParaRPr lang="ru-RU" sz="2400" b="1" dirty="0" smtClean="0"/>
          </a:p>
          <a:p>
            <a:pPr marL="457200" indent="-457200">
              <a:buAutoNum type="arabicParenR"/>
            </a:pPr>
            <a:r>
              <a:rPr lang="ru-RU" sz="2400" b="1" dirty="0" smtClean="0"/>
              <a:t>Н.Г.Кузнецов</a:t>
            </a:r>
          </a:p>
          <a:p>
            <a:pPr marL="457200" indent="-457200">
              <a:buAutoNum type="arabicParenR"/>
            </a:pPr>
            <a:r>
              <a:rPr lang="ru-RU" sz="2400" b="1" dirty="0" smtClean="0"/>
              <a:t>Резервным</a:t>
            </a:r>
          </a:p>
          <a:p>
            <a:pPr marL="457200" indent="-457200">
              <a:buAutoNum type="arabicParenR"/>
            </a:pPr>
            <a:r>
              <a:rPr lang="ru-RU" sz="2400" b="1" dirty="0" err="1" smtClean="0"/>
              <a:t>А.И.Покрышкин</a:t>
            </a:r>
            <a:endParaRPr lang="ru-RU" sz="2400" b="1" dirty="0" smtClean="0"/>
          </a:p>
          <a:p>
            <a:pPr marL="457200" indent="-457200">
              <a:buAutoNum type="arabicParenR"/>
            </a:pPr>
            <a:r>
              <a:rPr lang="ru-RU" sz="2400" b="1" dirty="0" smtClean="0"/>
              <a:t>Н.Ф.Ватутин</a:t>
            </a:r>
            <a:endParaRPr lang="ru-RU" sz="2400" b="1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257300" y="0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ru-RU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Четвертый тур: Полководцы </a:t>
            </a:r>
            <a:r>
              <a:rPr lang="ru-RU" sz="3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ВОв</a:t>
            </a:r>
            <a:r>
              <a:rPr lang="ru-RU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Ответы</a:t>
            </a:r>
            <a:endParaRPr lang="en-US" sz="3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2226" name="Picture 2" descr="http://i.mycdn.me/i?r=AzEPZsRbOZEKgBhR0XGMT1RkKKv8ADNd0HRDFH0XXHUyVqaKTM5SRkZCeTgDn6uOyic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59165" y="1266864"/>
            <a:ext cx="5507415" cy="453343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tx1"/>
            </a:solidFill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03574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6112" y="191069"/>
            <a:ext cx="7383171" cy="958463"/>
          </a:xfrm>
        </p:spPr>
        <p:txBody>
          <a:bodyPr>
            <a:normAutofit/>
          </a:bodyPr>
          <a:lstStyle/>
          <a:p>
            <a:pPr algn="ctr"/>
            <a:r>
              <a:rPr lang="ru-RU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Пятый тур: «Блиц-опрос» </a:t>
            </a:r>
            <a:endParaRPr lang="en-US" sz="3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1058944" y="1158834"/>
            <a:ext cx="7886700" cy="617129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dirty="0" smtClean="0"/>
              <a:t>1) Что объединяет Катюшу, Андрюшу и ишака?</a:t>
            </a:r>
            <a:endParaRPr lang="ru-RU" sz="2400" dirty="0"/>
          </a:p>
        </p:txBody>
      </p:sp>
      <p:sp>
        <p:nvSpPr>
          <p:cNvPr id="5126" name="AutoShape 6" descr="https://regnum.ru/uploads/pictures/news/2016/09/19/regnum_picture_1474316088365278_normal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3252" name="Picture 4" descr="https://im0-tub-ru.yandex.net/i?id=bc6c57e1b59f1a2594d505ec807a3f57-l&amp;n=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70219" y="1742671"/>
            <a:ext cx="4821900" cy="48219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tx1"/>
            </a:solidFill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03574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6112" y="282655"/>
            <a:ext cx="7233045" cy="771343"/>
          </a:xfrm>
        </p:spPr>
        <p:txBody>
          <a:bodyPr>
            <a:normAutofit/>
          </a:bodyPr>
          <a:lstStyle/>
          <a:p>
            <a:pPr algn="ctr"/>
            <a:r>
              <a:rPr lang="ru-RU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Пятый тур: «Блиц-опрос» </a:t>
            </a:r>
            <a:endParaRPr lang="en-US" sz="3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772341" y="1172482"/>
            <a:ext cx="7886700" cy="90197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dirty="0" smtClean="0"/>
              <a:t>2) Что общего между Кутузовым, Багратионом и Румянцевым?</a:t>
            </a:r>
            <a:endParaRPr lang="ru-RU" sz="2400" dirty="0"/>
          </a:p>
        </p:txBody>
      </p:sp>
      <p:pic>
        <p:nvPicPr>
          <p:cNvPr id="5124" name="Picture 4" descr="https://ds02.infourok.ru/uploads/ex/120f/0007b32e-92b5b4c9/img9.jpg"/>
          <p:cNvPicPr>
            <a:picLocks noChangeAspect="1" noChangeArrowheads="1"/>
          </p:cNvPicPr>
          <p:nvPr/>
        </p:nvPicPr>
        <p:blipFill>
          <a:blip r:embed="rId2"/>
          <a:srcRect l="32977" t="37660" r="31390" b="3021"/>
          <a:stretch>
            <a:fillRect/>
          </a:stretch>
        </p:blipFill>
        <p:spPr bwMode="auto">
          <a:xfrm>
            <a:off x="259307" y="1897040"/>
            <a:ext cx="2546887" cy="317992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tx1"/>
            </a:solidFill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126" name="AutoShape 6" descr="https://regnum.ru/uploads/pictures/news/2016/09/19/regnum_picture_1474316088365278_normal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128" name="Picture 8" descr="https://regnum.ru/uploads/pictures/news/2016/09/19/regnum_picture_1474316088365278_norma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78451" y="2661314"/>
            <a:ext cx="2758326" cy="323451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130" name="Picture 10" descr="https://d.radikal.ru/d36/2011/22/02e09799b4d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00145" y="3452883"/>
            <a:ext cx="2721639" cy="319357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tx1"/>
            </a:solidFill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03574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6113" y="309950"/>
            <a:ext cx="7587887" cy="771343"/>
          </a:xfrm>
        </p:spPr>
        <p:txBody>
          <a:bodyPr>
            <a:normAutofit/>
          </a:bodyPr>
          <a:lstStyle/>
          <a:p>
            <a:pPr algn="ctr"/>
            <a:r>
              <a:rPr lang="ru-RU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Пятый тур: «Блиц-опрос» </a:t>
            </a:r>
            <a:endParaRPr lang="en-US" sz="3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682387" y="1501254"/>
            <a:ext cx="8461611" cy="435363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dirty="0" smtClean="0"/>
              <a:t>3) Что скрывается за этими необычными названиями?</a:t>
            </a:r>
          </a:p>
          <a:p>
            <a:pPr>
              <a:buFont typeface="Wingdings" pitchFamily="2" charset="2"/>
              <a:buChar char="q"/>
            </a:pPr>
            <a:r>
              <a:rPr lang="ru-RU" sz="2400" b="1" dirty="0" smtClean="0"/>
              <a:t>«Сталинская кувалда»</a:t>
            </a:r>
          </a:p>
          <a:p>
            <a:pPr>
              <a:buFont typeface="Wingdings" pitchFamily="2" charset="2"/>
              <a:buChar char="q"/>
            </a:pPr>
            <a:r>
              <a:rPr lang="ru-RU" sz="2400" b="1" dirty="0" smtClean="0"/>
              <a:t>«Коктейль Молотова»</a:t>
            </a:r>
          </a:p>
          <a:p>
            <a:pPr>
              <a:buFont typeface="Wingdings" pitchFamily="2" charset="2"/>
              <a:buChar char="q"/>
            </a:pPr>
            <a:r>
              <a:rPr lang="ru-RU" sz="2400" b="1" dirty="0" smtClean="0"/>
              <a:t>«</a:t>
            </a:r>
            <a:r>
              <a:rPr lang="ru-RU" sz="2400" b="1" dirty="0" err="1" smtClean="0"/>
              <a:t>Дора</a:t>
            </a:r>
            <a:r>
              <a:rPr lang="ru-RU" sz="2400" b="1" dirty="0" smtClean="0"/>
              <a:t>»</a:t>
            </a:r>
          </a:p>
          <a:p>
            <a:pPr>
              <a:buFont typeface="Wingdings" pitchFamily="2" charset="2"/>
              <a:buChar char="q"/>
            </a:pPr>
            <a:r>
              <a:rPr lang="ru-RU" sz="2400" b="1" dirty="0" smtClean="0"/>
              <a:t>«НИ-1»</a:t>
            </a:r>
          </a:p>
          <a:p>
            <a:pPr>
              <a:buFont typeface="Wingdings" pitchFamily="2" charset="2"/>
              <a:buChar char="q"/>
            </a:pPr>
            <a:r>
              <a:rPr lang="ru-RU" sz="2400" b="1" dirty="0" smtClean="0"/>
              <a:t>«</a:t>
            </a:r>
            <a:r>
              <a:rPr lang="ru-RU" sz="2400" b="1" dirty="0" err="1" smtClean="0"/>
              <a:t>Иван-долбай</a:t>
            </a:r>
            <a:r>
              <a:rPr lang="ru-RU" sz="2400" b="1" dirty="0" smtClean="0"/>
              <a:t>»</a:t>
            </a:r>
            <a:endParaRPr lang="ru-RU" sz="2400" b="1" dirty="0"/>
          </a:p>
        </p:txBody>
      </p:sp>
      <p:sp>
        <p:nvSpPr>
          <p:cNvPr id="5126" name="AutoShape 6" descr="https://regnum.ru/uploads/pictures/news/2016/09/19/regnum_picture_1474316088365278_normal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574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6112" y="191069"/>
            <a:ext cx="7383171" cy="95846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Пятый тур: «Блиц-опрос» </a:t>
            </a:r>
            <a:br>
              <a:rPr lang="ru-RU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Ответы</a:t>
            </a:r>
            <a:endParaRPr lang="en-US" sz="3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1058944" y="1308960"/>
            <a:ext cx="7886700" cy="617129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dirty="0" smtClean="0"/>
              <a:t>1) Что объединяет Катюшу, Андрюшу и ишака?</a:t>
            </a:r>
            <a:endParaRPr lang="ru-RU" sz="2400" dirty="0"/>
          </a:p>
        </p:txBody>
      </p:sp>
      <p:sp>
        <p:nvSpPr>
          <p:cNvPr id="5126" name="AutoShape 6" descr="https://regnum.ru/uploads/pictures/news/2016/09/19/regnum_picture_1474316088365278_normal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" name="Рисунок 5" descr="https://img1.goodfon.ru/original/1024x1024/7/94/russian-bm-13-ww2-war-art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0263" y="1807759"/>
            <a:ext cx="3026961" cy="292801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tx1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Рисунок 6" descr="https://r.mt.ru/r24/photoF4CC/20345017339-0/jpg/bp.jpe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00632" y="2845494"/>
            <a:ext cx="3258974" cy="253172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tx1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Рисунок 7" descr="https://topwar.ru/uploads/posts/2018-05/1526825783_nebelverfer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43207" y="3572031"/>
            <a:ext cx="3309724" cy="251486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tx1"/>
            </a:solidFill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03574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6112" y="0"/>
            <a:ext cx="7233045" cy="1255593"/>
          </a:xfrm>
        </p:spPr>
        <p:txBody>
          <a:bodyPr>
            <a:normAutofit/>
          </a:bodyPr>
          <a:lstStyle/>
          <a:p>
            <a:pPr algn="ctr"/>
            <a:r>
              <a:rPr lang="ru-RU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Пятый тур: «Блиц-опрос»</a:t>
            </a:r>
            <a:br>
              <a:rPr lang="ru-RU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Ответы</a:t>
            </a:r>
            <a:endParaRPr lang="en-US" sz="3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3807725" y="1336255"/>
            <a:ext cx="5336275" cy="107939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dirty="0" smtClean="0"/>
              <a:t>2) Что общего между Кутузовым, Багратионом и Румянцевым?</a:t>
            </a:r>
            <a:endParaRPr lang="ru-RU" sz="2400" dirty="0"/>
          </a:p>
        </p:txBody>
      </p:sp>
      <p:sp>
        <p:nvSpPr>
          <p:cNvPr id="5126" name="AutoShape 6" descr="https://regnum.ru/uploads/pictures/news/2016/09/19/regnum_picture_1474316088365278_normal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9219" name="Picture 3" descr="https://ru-wotp.wgcdn.co/dcont/fb/image/orelsno-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1068" y="1255594"/>
            <a:ext cx="3096470" cy="270225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tx1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221" name="Picture 5" descr="http://i.mycdn.me/i?r=AzEPZsRbOZEKgBhR0XGMT1RkFx1nnz0gzcgjY0Y9_yq_1aaKTM5SRkZCeTgDn6uOyic"/>
          <p:cNvPicPr>
            <a:picLocks noChangeAspect="1" noChangeArrowheads="1"/>
          </p:cNvPicPr>
          <p:nvPr/>
        </p:nvPicPr>
        <p:blipFill>
          <a:blip r:embed="rId3"/>
          <a:srcRect l="9343" t="24504" r="27821" b="5447"/>
          <a:stretch>
            <a:fillRect/>
          </a:stretch>
        </p:blipFill>
        <p:spPr bwMode="auto">
          <a:xfrm>
            <a:off x="2743201" y="2374710"/>
            <a:ext cx="3398292" cy="284132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tx1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223" name="Picture 7" descr="https://avatars.mds.yandex.net/get-zen_doc/242954/pub_5a8842b74bf161b2f34e1670_5a885d58799d9db71e13b970/scale_1200"/>
          <p:cNvPicPr>
            <a:picLocks noChangeAspect="1" noChangeArrowheads="1"/>
          </p:cNvPicPr>
          <p:nvPr/>
        </p:nvPicPr>
        <p:blipFill>
          <a:blip r:embed="rId4"/>
          <a:srcRect l="3357" t="-978" r="21035"/>
          <a:stretch>
            <a:fillRect/>
          </a:stretch>
        </p:blipFill>
        <p:spPr bwMode="auto">
          <a:xfrm>
            <a:off x="5481634" y="4053385"/>
            <a:ext cx="3498593" cy="262617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tx1"/>
            </a:solidFill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03574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https://24warez.ru/uploads/posts/2019-09/060919/284913/11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45497" y="2806898"/>
            <a:ext cx="2634729" cy="198346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tx1"/>
            </a:solidFill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6806" y="0"/>
            <a:ext cx="7587887" cy="1136713"/>
          </a:xfrm>
        </p:spPr>
        <p:txBody>
          <a:bodyPr>
            <a:normAutofit/>
          </a:bodyPr>
          <a:lstStyle/>
          <a:p>
            <a:pPr algn="ctr"/>
            <a:r>
              <a:rPr lang="ru-RU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Пятый тур: «Блиц-опрос»</a:t>
            </a:r>
            <a:br>
              <a:rPr lang="ru-RU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Ответы </a:t>
            </a:r>
            <a:endParaRPr lang="en-US" sz="3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0" y="1651379"/>
            <a:ext cx="3957851" cy="405338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dirty="0" smtClean="0"/>
              <a:t>3) Что скрывается за этими необычными названиями?</a:t>
            </a:r>
          </a:p>
          <a:p>
            <a:pPr>
              <a:buFont typeface="Wingdings" pitchFamily="2" charset="2"/>
              <a:buChar char="q"/>
            </a:pPr>
            <a:r>
              <a:rPr lang="ru-RU" sz="2400" b="1" dirty="0" smtClean="0"/>
              <a:t>«Сталинская кувалда»</a:t>
            </a:r>
          </a:p>
          <a:p>
            <a:pPr>
              <a:buFont typeface="Wingdings" pitchFamily="2" charset="2"/>
              <a:buChar char="q"/>
            </a:pPr>
            <a:r>
              <a:rPr lang="ru-RU" sz="2400" b="1" dirty="0" smtClean="0"/>
              <a:t>«Коктейль Молотова»</a:t>
            </a:r>
          </a:p>
          <a:p>
            <a:pPr>
              <a:buFont typeface="Wingdings" pitchFamily="2" charset="2"/>
              <a:buChar char="q"/>
            </a:pPr>
            <a:r>
              <a:rPr lang="ru-RU" sz="2400" b="1" dirty="0" smtClean="0"/>
              <a:t>«</a:t>
            </a:r>
            <a:r>
              <a:rPr lang="ru-RU" sz="2400" b="1" dirty="0" err="1" smtClean="0"/>
              <a:t>Дора</a:t>
            </a:r>
            <a:r>
              <a:rPr lang="ru-RU" sz="2400" b="1" dirty="0" smtClean="0"/>
              <a:t>»</a:t>
            </a:r>
          </a:p>
          <a:p>
            <a:pPr>
              <a:buFont typeface="Wingdings" pitchFamily="2" charset="2"/>
              <a:buChar char="q"/>
            </a:pPr>
            <a:r>
              <a:rPr lang="ru-RU" sz="2400" b="1" dirty="0" smtClean="0"/>
              <a:t>«НИ-1»</a:t>
            </a:r>
          </a:p>
          <a:p>
            <a:pPr>
              <a:buFont typeface="Wingdings" pitchFamily="2" charset="2"/>
              <a:buChar char="q"/>
            </a:pPr>
            <a:r>
              <a:rPr lang="ru-RU" sz="2400" b="1" dirty="0" smtClean="0"/>
              <a:t>«</a:t>
            </a:r>
            <a:r>
              <a:rPr lang="ru-RU" sz="2400" b="1" dirty="0" err="1" smtClean="0"/>
              <a:t>Иван-долбай</a:t>
            </a:r>
            <a:r>
              <a:rPr lang="ru-RU" sz="2400" b="1" dirty="0" smtClean="0"/>
              <a:t>»</a:t>
            </a:r>
            <a:endParaRPr lang="ru-RU" sz="2400" b="1" dirty="0"/>
          </a:p>
        </p:txBody>
      </p:sp>
      <p:sp>
        <p:nvSpPr>
          <p:cNvPr id="5126" name="AutoShape 6" descr="https://regnum.ru/uploads/pictures/news/2016/09/19/regnum_picture_1474316088365278_normal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" name="Рисунок 5" descr="https://mebsuta.ru/wp-content/uploads/2020/01/203-mm-gaubitsa-obraztsa-1931-goda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26091" y="686511"/>
            <a:ext cx="2481181" cy="186562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tx1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Рисунок 6" descr="http://i.mycdn.me/i?r=AzEPZsRbOZEKgBhR0XGMT1RknWzvfya5dnYZ6crjzhs1C6aKTM5SRkZCeTgDn6uOyic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57794" y="1483092"/>
            <a:ext cx="2575019" cy="181966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tx1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Рисунок 8" descr="https://avatars.mds.yandex.net/get-zen_doc/127081/pub_5acdc250bcf1bcb73f8a19ae_5acdc375256d5c1d844b4e40/scale_1200"/>
          <p:cNvPicPr/>
          <p:nvPr/>
        </p:nvPicPr>
        <p:blipFill>
          <a:blip r:embed="rId5"/>
          <a:srcRect l="23874" t="42069" r="13513"/>
          <a:stretch>
            <a:fillRect/>
          </a:stretch>
        </p:blipFill>
        <p:spPr bwMode="auto">
          <a:xfrm>
            <a:off x="3602297" y="4108798"/>
            <a:ext cx="2921332" cy="18962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tx1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" name="Рисунок 9" descr="https://avatars.mds.yandex.net/get-zen_doc/1705407/pub_5fa3bd3b585202096773f5cd_5fa3c07d5dfc942ad7c70823/scale_1200"/>
          <p:cNvPicPr/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282890" y="5030905"/>
            <a:ext cx="2573300" cy="16292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tx1"/>
            </a:solidFill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0357447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0703" y="173473"/>
            <a:ext cx="6441475" cy="771343"/>
          </a:xfrm>
        </p:spPr>
        <p:txBody>
          <a:bodyPr>
            <a:normAutofit/>
          </a:bodyPr>
          <a:lstStyle/>
          <a:p>
            <a:r>
              <a:rPr lang="ru-RU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Шестой тур: «Верю – не верю»</a:t>
            </a:r>
            <a:endParaRPr lang="en-US" sz="3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772341" y="1172482"/>
            <a:ext cx="7886700" cy="101116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sz="2400" dirty="0" smtClean="0"/>
              <a:t>1) В годы Великой Отечественной войны Горьковский автомобильный завод им. Молотова освоил выпуск танков Т-34.</a:t>
            </a:r>
            <a:endParaRPr lang="ru-RU" sz="2400" dirty="0"/>
          </a:p>
        </p:txBody>
      </p:sp>
      <p:pic>
        <p:nvPicPr>
          <p:cNvPr id="4098" name="Picture 2" descr="https://worldoftanksblitz.org/wp-content/uploads/2014/08/%D0%A2-34-85-%D0%945%D0%A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08304" y="2210937"/>
            <a:ext cx="7470943" cy="433998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tx1"/>
            </a:solidFill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03574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0703" y="173473"/>
            <a:ext cx="6441475" cy="771343"/>
          </a:xfrm>
        </p:spPr>
        <p:txBody>
          <a:bodyPr>
            <a:normAutofit/>
          </a:bodyPr>
          <a:lstStyle/>
          <a:p>
            <a:r>
              <a:rPr lang="ru-RU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Шестой тур: «Верю – не верю»</a:t>
            </a:r>
            <a:endParaRPr lang="en-US" sz="3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1222717" y="913175"/>
            <a:ext cx="8153295" cy="101116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sz="2400" dirty="0" smtClean="0"/>
              <a:t>2) В период Великой Отечественной войны в Горьковской области трудовой мобилизации подлежали учащиеся 6-10 классов школ</a:t>
            </a:r>
            <a:endParaRPr lang="ru-RU" sz="2400" dirty="0"/>
          </a:p>
        </p:txBody>
      </p:sp>
      <p:pic>
        <p:nvPicPr>
          <p:cNvPr id="58370" name="Picture 2" descr="https://tomsk-tr.gazprom.ru/d/victory/27/39/1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40591" y="1886754"/>
            <a:ext cx="6629657" cy="477335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tx1"/>
            </a:solidFill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03574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0703" y="173473"/>
            <a:ext cx="6441475" cy="771343"/>
          </a:xfrm>
        </p:spPr>
        <p:txBody>
          <a:bodyPr>
            <a:normAutofit/>
          </a:bodyPr>
          <a:lstStyle/>
          <a:p>
            <a:r>
              <a:rPr lang="ru-RU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Шестой тур: «Верю – не верю»</a:t>
            </a:r>
            <a:endParaRPr lang="en-US" sz="3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1222717" y="913175"/>
            <a:ext cx="8153295" cy="1761786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sz="2400" dirty="0" smtClean="0"/>
              <a:t>3) Почти все самолеты советской бомбардировочной, штурмовой и транспортной авиации, пехотные и моторизованные войска, все военные аэродромы, значительная часть сухопутных соединений, подводные лодки, морские корабли и бронекатера были обеспечены средствами связи Горьковского завода имени Ленина.</a:t>
            </a:r>
            <a:endParaRPr lang="ru-RU" sz="2400" dirty="0"/>
          </a:p>
        </p:txBody>
      </p:sp>
      <p:pic>
        <p:nvPicPr>
          <p:cNvPr id="59394" name="Picture 2" descr="https://arsenal-info.ru/images/img-3_1/voennie-samoleti-il-2-razmeri-dvigatel_10.jpg"/>
          <p:cNvPicPr>
            <a:picLocks noChangeAspect="1" noChangeArrowheads="1"/>
          </p:cNvPicPr>
          <p:nvPr/>
        </p:nvPicPr>
        <p:blipFill>
          <a:blip r:embed="rId2"/>
          <a:srcRect l="13851" t="7512" b="24054"/>
          <a:stretch>
            <a:fillRect/>
          </a:stretch>
        </p:blipFill>
        <p:spPr bwMode="auto">
          <a:xfrm>
            <a:off x="1105468" y="2674960"/>
            <a:ext cx="7235207" cy="397149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tx1"/>
            </a:solidFill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03574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0703" y="173473"/>
            <a:ext cx="6441475" cy="771343"/>
          </a:xfrm>
        </p:spPr>
        <p:txBody>
          <a:bodyPr>
            <a:normAutofit/>
          </a:bodyPr>
          <a:lstStyle/>
          <a:p>
            <a:r>
              <a:rPr lang="ru-RU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Шестой тур: «Верю – не верю»</a:t>
            </a:r>
            <a:endParaRPr lang="en-US" sz="3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1222717" y="913175"/>
            <a:ext cx="8153295" cy="1502479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dirty="0" smtClean="0"/>
              <a:t>4) Во время Великой Отечественной войны каждый второй автомобиль, каждый третий танк и каждая четвёртая артиллерийская установка были изготовлены на предприятиях города Горького </a:t>
            </a:r>
            <a:endParaRPr lang="ru-RU" sz="2400" dirty="0"/>
          </a:p>
        </p:txBody>
      </p:sp>
      <p:pic>
        <p:nvPicPr>
          <p:cNvPr id="60418" name="Picture 2" descr="https://pp.userapi.com/c840124/v840124286/6be43/0XCOOHrEzGk.jpg"/>
          <p:cNvPicPr>
            <a:picLocks noChangeAspect="1" noChangeArrowheads="1"/>
          </p:cNvPicPr>
          <p:nvPr/>
        </p:nvPicPr>
        <p:blipFill>
          <a:blip r:embed="rId2"/>
          <a:srcRect r="1895" b="28485"/>
          <a:stretch>
            <a:fillRect/>
          </a:stretch>
        </p:blipFill>
        <p:spPr bwMode="auto">
          <a:xfrm>
            <a:off x="1725066" y="2325714"/>
            <a:ext cx="5590133" cy="436608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tx1"/>
            </a:solidFill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03574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0703" y="173473"/>
            <a:ext cx="6441475" cy="771343"/>
          </a:xfrm>
        </p:spPr>
        <p:txBody>
          <a:bodyPr>
            <a:normAutofit/>
          </a:bodyPr>
          <a:lstStyle/>
          <a:p>
            <a:r>
              <a:rPr lang="ru-RU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Шестой тур: «Верю – не верю»</a:t>
            </a:r>
            <a:endParaRPr lang="en-US" sz="3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1222717" y="913176"/>
            <a:ext cx="8153295" cy="117493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dirty="0" smtClean="0"/>
              <a:t>5) «Горьковский автомобильный завод» со второй половины 1941 года освоил производство более двадцати тысяч наименований изделий для танков </a:t>
            </a:r>
            <a:endParaRPr lang="ru-RU" sz="2400" dirty="0"/>
          </a:p>
        </p:txBody>
      </p:sp>
      <p:pic>
        <p:nvPicPr>
          <p:cNvPr id="61442" name="Picture 2" descr="https://pbs.twimg.com/media/EuUiactXUAA3MOb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02712" y="2075042"/>
            <a:ext cx="6872298" cy="459871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tx1"/>
            </a:solidFill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03574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0703" y="173473"/>
            <a:ext cx="6441475" cy="77134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Шестой тур: «Верю – не верю» Ответы</a:t>
            </a:r>
            <a:endParaRPr lang="en-US" sz="3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559558" y="1487606"/>
            <a:ext cx="8584442" cy="4708477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ru-RU" sz="2400" dirty="0" smtClean="0"/>
              <a:t>1) В годы Великой Отечественной войны Горьковский автомобильный завод им. Молотова освоил выпуск танков Т-34 </a:t>
            </a:r>
            <a:r>
              <a:rPr lang="ru-RU" sz="2400" b="1" dirty="0" smtClean="0"/>
              <a:t>(НЕТ)</a:t>
            </a:r>
            <a:r>
              <a:rPr lang="ru-RU" sz="2400" dirty="0" smtClean="0"/>
              <a:t> </a:t>
            </a:r>
          </a:p>
          <a:p>
            <a:r>
              <a:rPr lang="ru-RU" sz="2400" dirty="0" smtClean="0"/>
              <a:t>2) В период Великой Отечественной войны в Горьковской области трудовой мобилизации подлежали учащиеся 6-10 классов школ </a:t>
            </a:r>
            <a:r>
              <a:rPr lang="ru-RU" sz="2400" b="1" dirty="0" smtClean="0"/>
              <a:t>(ДА)</a:t>
            </a:r>
            <a:r>
              <a:rPr lang="ru-RU" sz="2400" dirty="0" smtClean="0"/>
              <a:t> </a:t>
            </a:r>
          </a:p>
          <a:p>
            <a:pPr>
              <a:buNone/>
            </a:pPr>
            <a:r>
              <a:rPr lang="ru-RU" sz="2400" dirty="0" smtClean="0"/>
              <a:t>3) Почти все самолеты советской бомбардировочной, штурмовой и транспортной авиации, пехотные и моторизованные войска, все военные аэродромы, значительная часть сухопутных соединений, подводные лодки, морские корабли и бронекатера были обеспечены средствами связи Горьковского завода имени Ленина. </a:t>
            </a:r>
            <a:r>
              <a:rPr lang="ru-RU" sz="2400" b="1" dirty="0" smtClean="0"/>
              <a:t>(ДА)</a:t>
            </a:r>
            <a:r>
              <a:rPr lang="ru-RU" sz="2400" dirty="0" smtClean="0"/>
              <a:t> </a:t>
            </a:r>
          </a:p>
          <a:p>
            <a:pPr>
              <a:buNone/>
            </a:pPr>
            <a:r>
              <a:rPr lang="ru-RU" sz="2400" dirty="0" smtClean="0"/>
              <a:t>4) Во время Великой Отечественной войны каждый второй автомобиль, каждый третий танк и каждая четвёртая артиллерийская установка были изготовлены на предприятиях города Горького </a:t>
            </a:r>
            <a:r>
              <a:rPr lang="ru-RU" sz="2400" b="1" dirty="0" smtClean="0"/>
              <a:t>(ДА)</a:t>
            </a:r>
            <a:endParaRPr lang="ru-RU" sz="2400" dirty="0" smtClean="0"/>
          </a:p>
          <a:p>
            <a:pPr>
              <a:buNone/>
            </a:pPr>
            <a:r>
              <a:rPr lang="ru-RU" sz="2400" dirty="0" smtClean="0"/>
              <a:t>5) «Горьковский автомобильный завод» со второй половины 1941 года освоил производство более двадцати тысяч наименований изделий для танков </a:t>
            </a:r>
            <a:r>
              <a:rPr lang="ru-RU" sz="2400" b="1" dirty="0" smtClean="0"/>
              <a:t>(ДА)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03574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37730" y="0"/>
            <a:ext cx="7506269" cy="1651379"/>
          </a:xfrm>
        </p:spPr>
        <p:txBody>
          <a:bodyPr>
            <a:normAutofit/>
          </a:bodyPr>
          <a:lstStyle/>
          <a:p>
            <a:pPr algn="ctr"/>
            <a:r>
              <a:rPr lang="ru-RU" sz="5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5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Днем </a:t>
            </a:r>
            <a:r>
              <a:rPr lang="ru-RU" sz="5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Победы!</a:t>
            </a:r>
            <a:endParaRPr lang="en-US" sz="5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https://rusmet.ru/wp-content/uploads/shutterstock_105461124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8363" y="1572859"/>
            <a:ext cx="8704319" cy="48961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03574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 Black-Arial">
      <a:majorFont>
        <a:latin typeface="Arial Black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1658</TotalTime>
  <Words>1413</Words>
  <Application>Microsoft Office PowerPoint</Application>
  <PresentationFormat>Экран (4:3)</PresentationFormat>
  <Paragraphs>169</Paragraphs>
  <Slides>48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48</vt:i4>
      </vt:variant>
    </vt:vector>
  </HeadingPairs>
  <TitlesOfParts>
    <vt:vector size="49" baseType="lpstr">
      <vt:lpstr>Office Theme</vt:lpstr>
      <vt:lpstr>Интеллектуально-познавательная игра КВИЗ  «Война… Победа… Память…», посвященная 76-ой годовщине победы в Великой Отечественной войне</vt:lpstr>
      <vt:lpstr>Первый тур: Фильм, фильм, фильм…</vt:lpstr>
      <vt:lpstr>Первый тур: Фильм, фильм, фильм… </vt:lpstr>
      <vt:lpstr>Первый тур: Фильм, фильм, фильм…</vt:lpstr>
      <vt:lpstr>Первый тур: Фильм, фильм, фильм…</vt:lpstr>
      <vt:lpstr>Первый тур: Фильм, фильм, фильм…</vt:lpstr>
      <vt:lpstr>Первый тур: Фильм, фильм, фильм…</vt:lpstr>
      <vt:lpstr>Первый тур: Фильм, фильм, фильм…</vt:lpstr>
      <vt:lpstr>Первый тур: Фильм, фильм, фильм…   ОТВЕТЫ</vt:lpstr>
      <vt:lpstr>Первый тур: Фильм, фильм, фильм…   ОТВЕТЫ</vt:lpstr>
      <vt:lpstr>Первый тур: Фильм, фильм, фильм…   ОТВЕТЫ</vt:lpstr>
      <vt:lpstr>Первый тур: Фильм, фильм, фильм…   ОТВЕТЫ</vt:lpstr>
      <vt:lpstr>Первый тур: Фильм, фильм, фильм…   ОТВЕТЫ</vt:lpstr>
      <vt:lpstr>Первый тур: Фильм, фильм, фильм… Ответы</vt:lpstr>
      <vt:lpstr>Первый тур: Фильм, фильм, фильм…   ОТВЕТЫ</vt:lpstr>
      <vt:lpstr>Второй тур: Города-герои</vt:lpstr>
      <vt:lpstr>Второй тур: Города-герои</vt:lpstr>
      <vt:lpstr>Второй тур: Города-герои Ответы</vt:lpstr>
      <vt:lpstr>Третий тур: Партизаны</vt:lpstr>
      <vt:lpstr>Третий тур: Партизаны</vt:lpstr>
      <vt:lpstr>Третий тур: Партизаны</vt:lpstr>
      <vt:lpstr>Третий тур: Партизаны</vt:lpstr>
      <vt:lpstr>Третий тур: Партизаны</vt:lpstr>
      <vt:lpstr>Третий тур: Партизаны Ответы</vt:lpstr>
      <vt:lpstr>Четвертый тур: Полководцы ВОв</vt:lpstr>
      <vt:lpstr>Четвертый тур: Полководцы ВОв</vt:lpstr>
      <vt:lpstr>Четвертый тур: Полководцы ВОв</vt:lpstr>
      <vt:lpstr>Четвертый тур: Полководцы ВОв</vt:lpstr>
      <vt:lpstr>Четвертый тур: Полководцы ВОв</vt:lpstr>
      <vt:lpstr>Четвертый тур: Полководцы ВОв</vt:lpstr>
      <vt:lpstr>Четвертый тур: Полководцы ВОв</vt:lpstr>
      <vt:lpstr>Четвертый тур: Полководцы ВОв</vt:lpstr>
      <vt:lpstr>Четвертый тур: Полководцы ВОв</vt:lpstr>
      <vt:lpstr>Четвертый тур: Полководцы ВОв</vt:lpstr>
      <vt:lpstr>Четвертый тур: Полководцы ВОв Ответы</vt:lpstr>
      <vt:lpstr>Пятый тур: «Блиц-опрос» </vt:lpstr>
      <vt:lpstr>Пятый тур: «Блиц-опрос» </vt:lpstr>
      <vt:lpstr>Пятый тур: «Блиц-опрос» </vt:lpstr>
      <vt:lpstr>Пятый тур: «Блиц-опрос»  Ответы</vt:lpstr>
      <vt:lpstr>Пятый тур: «Блиц-опрос» Ответы</vt:lpstr>
      <vt:lpstr>Пятый тур: «Блиц-опрос» Ответы </vt:lpstr>
      <vt:lpstr>Шестой тур: «Верю – не верю»</vt:lpstr>
      <vt:lpstr>Шестой тур: «Верю – не верю»</vt:lpstr>
      <vt:lpstr>Шестой тур: «Верю – не верю»</vt:lpstr>
      <vt:lpstr>Шестой тур: «Верю – не верю»</vt:lpstr>
      <vt:lpstr>Шестой тур: «Верю – не верю»</vt:lpstr>
      <vt:lpstr>Шестой тур: «Верю – не верю» Ответы</vt:lpstr>
      <vt:lpstr>С Днем Победы!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презентации</dc:title>
  <dc:creator>pptforschool.ru</dc:creator>
  <cp:lastModifiedBy>user</cp:lastModifiedBy>
  <cp:revision>132</cp:revision>
  <dcterms:created xsi:type="dcterms:W3CDTF">2018-04-24T18:36:51Z</dcterms:created>
  <dcterms:modified xsi:type="dcterms:W3CDTF">2021-05-18T09:48:17Z</dcterms:modified>
</cp:coreProperties>
</file>