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86" r:id="rId3"/>
    <p:sldId id="258" r:id="rId4"/>
    <p:sldId id="268" r:id="rId5"/>
    <p:sldId id="269" r:id="rId6"/>
    <p:sldId id="270" r:id="rId7"/>
    <p:sldId id="262" r:id="rId8"/>
    <p:sldId id="259" r:id="rId9"/>
    <p:sldId id="278" r:id="rId10"/>
    <p:sldId id="263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13C"/>
    <a:srgbClr val="E1E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62"/>
    <p:restoredTop sz="94729"/>
  </p:normalViewPr>
  <p:slideViewPr>
    <p:cSldViewPr snapToGrid="0">
      <p:cViewPr varScale="1">
        <p:scale>
          <a:sx n="40" d="100"/>
          <a:sy n="40" d="100"/>
        </p:scale>
        <p:origin x="-7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6F7EB-8E4D-4DB8-AB0F-17698906D78F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F70ED-19FD-4A62-A5B0-B1DBD52CB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20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4F3D6C4-F5FD-EC49-9617-FC4D7F922F55}"/>
              </a:ext>
            </a:extLst>
          </p:cNvPr>
          <p:cNvSpPr txBox="1"/>
          <p:nvPr/>
        </p:nvSpPr>
        <p:spPr>
          <a:xfrm>
            <a:off x="148076" y="117692"/>
            <a:ext cx="11772461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+mj-lt"/>
              </a:rPr>
              <a:t>Х</a:t>
            </a:r>
            <a:r>
              <a:rPr lang="en-US" sz="2800" b="1" dirty="0">
                <a:latin typeface="+mj-lt"/>
              </a:rPr>
              <a:t>VI</a:t>
            </a:r>
            <a:r>
              <a:rPr lang="ru-RU" sz="2800" b="1" dirty="0">
                <a:latin typeface="+mj-lt"/>
              </a:rPr>
              <a:t> Межрегиональная студенческая научно-практическая </a:t>
            </a:r>
            <a:r>
              <a:rPr lang="ru-RU" sz="2800" b="1" dirty="0" smtClean="0">
                <a:latin typeface="+mj-lt"/>
              </a:rPr>
              <a:t>конференция:</a:t>
            </a:r>
            <a:endParaRPr lang="ru-RU" sz="2800" b="1" dirty="0">
              <a:latin typeface="+mj-lt"/>
            </a:endParaRPr>
          </a:p>
          <a:p>
            <a:pPr algn="ctr"/>
            <a:r>
              <a:rPr lang="ru-RU" sz="2800" b="1" dirty="0" smtClean="0">
                <a:latin typeface="+mj-lt"/>
              </a:rPr>
              <a:t>«Современные </a:t>
            </a:r>
            <a:r>
              <a:rPr lang="ru-RU" sz="2800" b="1" dirty="0">
                <a:latin typeface="+mj-lt"/>
              </a:rPr>
              <a:t>аспекты деятельности среднего медицинского </a:t>
            </a:r>
            <a:r>
              <a:rPr lang="ru-RU" sz="2800" b="1" dirty="0" smtClean="0">
                <a:latin typeface="+mj-lt"/>
              </a:rPr>
              <a:t>персонала», посвященная году Волонтера и Добровольца России.</a:t>
            </a:r>
          </a:p>
          <a:p>
            <a:pPr algn="ctr"/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800" b="1" dirty="0">
                <a:latin typeface="+mj-lt"/>
              </a:rPr>
              <a:t>Учебно исследовательская работа по теме: </a:t>
            </a:r>
          </a:p>
          <a:p>
            <a:pPr algn="ctr"/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+mj-lt"/>
              </a:rPr>
              <a:t>Трансдермальные терапевтические системы</a:t>
            </a:r>
            <a:endParaRPr lang="ru-RU" sz="7200" dirty="0" smtClean="0">
              <a:solidFill>
                <a:srgbClr val="7030A0"/>
              </a:solidFill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  <a:p>
            <a:r>
              <a:rPr lang="ru-RU" sz="2400" b="1" dirty="0">
                <a:cs typeface="Arial" charset="0"/>
              </a:rPr>
              <a:t>Исполнители: </a:t>
            </a:r>
            <a:r>
              <a:rPr lang="ru-RU" sz="2400" dirty="0">
                <a:cs typeface="Arial" charset="0"/>
              </a:rPr>
              <a:t>С</a:t>
            </a:r>
            <a:r>
              <a:rPr lang="ru-RU" sz="2400" dirty="0" smtClean="0">
                <a:latin typeface="+mj-lt"/>
              </a:rPr>
              <a:t>тудентки </a:t>
            </a:r>
            <a:r>
              <a:rPr lang="ru-RU" sz="2400" dirty="0">
                <a:latin typeface="+mj-lt"/>
              </a:rPr>
              <a:t>2 курса 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Специальности </a:t>
            </a:r>
            <a:r>
              <a:rPr lang="ru-RU" sz="2400" dirty="0">
                <a:latin typeface="+mj-lt"/>
              </a:rPr>
              <a:t>34.02.01 Сестринское дело очной формы обучения </a:t>
            </a:r>
            <a:r>
              <a:rPr lang="ru-RU" sz="2400" b="1" dirty="0" err="1">
                <a:latin typeface="+mj-lt"/>
              </a:rPr>
              <a:t>Иванус</a:t>
            </a:r>
            <a:r>
              <a:rPr lang="ru-RU" sz="2400" b="1" dirty="0">
                <a:latin typeface="+mj-lt"/>
              </a:rPr>
              <a:t> К.И., Лысак А.С.</a:t>
            </a:r>
          </a:p>
          <a:p>
            <a:r>
              <a:rPr lang="ru-RU" sz="2400" b="1" dirty="0">
                <a:latin typeface="+mj-lt"/>
              </a:rPr>
              <a:t>Научный руководитель: </a:t>
            </a:r>
            <a:r>
              <a:rPr lang="ru-RU" sz="2400" dirty="0">
                <a:latin typeface="+mj-lt"/>
              </a:rPr>
              <a:t>преподаватель высшей квалификационной категории </a:t>
            </a:r>
            <a:r>
              <a:rPr lang="ru-RU" sz="2400" b="1" dirty="0">
                <a:latin typeface="+mj-lt"/>
              </a:rPr>
              <a:t>Артамонова В.Г.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6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9490"/>
            <a:ext cx="12192000" cy="1800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700" b="1" dirty="0"/>
              <a:t/>
            </a:r>
            <a:br>
              <a:rPr lang="ru-RU" sz="6700" b="1" dirty="0"/>
            </a:br>
            <a:r>
              <a:rPr lang="ru-RU" sz="6000" b="1" dirty="0"/>
              <a:t>Практическая </a:t>
            </a:r>
            <a:br>
              <a:rPr lang="ru-RU" sz="6000" b="1" dirty="0"/>
            </a:br>
            <a:r>
              <a:rPr lang="ru-RU" sz="6000" b="1" dirty="0"/>
              <a:t>значимость работы</a:t>
            </a:r>
            <a:br>
              <a:rPr lang="ru-RU" sz="6000" b="1" dirty="0"/>
            </a:br>
            <a:endParaRPr lang="ru-RU" sz="6000" b="1" dirty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0" y="1617784"/>
            <a:ext cx="12192000" cy="4303519"/>
          </a:xfrm>
        </p:spPr>
        <p:txBody>
          <a:bodyPr>
            <a:normAutofit lnSpcReduction="10000"/>
          </a:bodyPr>
          <a:lstStyle/>
          <a:p>
            <a:pPr marL="990600" lvl="1" indent="-533400">
              <a:buNone/>
              <a:defRPr/>
            </a:pPr>
            <a:endParaRPr lang="ru-RU" sz="3600" b="1" i="1" dirty="0"/>
          </a:p>
          <a:p>
            <a:pPr marL="990600" lvl="1" indent="-533400">
              <a:buNone/>
              <a:defRPr/>
            </a:pPr>
            <a:r>
              <a:rPr lang="ru-RU" sz="4400" b="1" dirty="0">
                <a:solidFill>
                  <a:srgbClr val="7030A0"/>
                </a:solidFill>
              </a:rPr>
              <a:t>    </a:t>
            </a:r>
            <a:r>
              <a:rPr lang="ru-RU" sz="4800" b="1" dirty="0">
                <a:solidFill>
                  <a:srgbClr val="7030A0"/>
                </a:solidFill>
              </a:rPr>
              <a:t>заключается в использовании результатов исследования в практической работе медсестры: в кардиологии, онкологии, психиатрии, гинекологии и других областях. 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B33CF81-C2B4-CD43-92D4-20ADB1AEB2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rcRect l="3305" t="2852" r="3469"/>
          <a:stretch/>
        </p:blipFill>
        <p:spPr>
          <a:xfrm>
            <a:off x="570015" y="629392"/>
            <a:ext cx="5640455" cy="35744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9DAF13-59B6-EB46-ADC6-C989137CA6BC}"/>
              </a:ext>
            </a:extLst>
          </p:cNvPr>
          <p:cNvSpPr/>
          <p:nvPr/>
        </p:nvSpPr>
        <p:spPr>
          <a:xfrm>
            <a:off x="647114" y="4356885"/>
            <a:ext cx="109432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+mj-lt"/>
                <a:ea typeface="HanziPen TC" panose="03000300000000000000" pitchFamily="66" charset="-120"/>
              </a:rPr>
              <a:t>Практическая деятельность медицинской сестры непосредственно связана с введением лекарственных препаратов по назначению врача, оценкой действия лекарств на пациента, оказанием первой медицинской помощи при лекарственных отравлениях.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198237-AA34-E04D-B091-2DB174A1104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3941" y="375038"/>
            <a:ext cx="4076979" cy="39818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356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0960057-BC71-174F-AA11-6515A29A82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02510" y="1145420"/>
            <a:ext cx="4110220" cy="252936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3D23B9-BBE3-5C4C-BA5D-ADBB1AAF69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9420" y="1145419"/>
            <a:ext cx="3372488" cy="25293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F450F7-6665-974B-BEEF-13E37D16A4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59862" y="1145419"/>
            <a:ext cx="2455863" cy="33343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11054C7-64FD-7346-9342-D2E0AEA2159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89132" y="4140612"/>
            <a:ext cx="3736975" cy="2316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03E968-8ECC-D04A-AAFE-6C8C32A92885}"/>
              </a:ext>
            </a:extLst>
          </p:cNvPr>
          <p:cNvSpPr txBox="1"/>
          <p:nvPr/>
        </p:nvSpPr>
        <p:spPr>
          <a:xfrm>
            <a:off x="576775" y="327731"/>
            <a:ext cx="11043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/>
              <a:t>Энтеральный</a:t>
            </a:r>
            <a:r>
              <a:rPr lang="ru-RU" sz="4800" b="1" dirty="0"/>
              <a:t> путь введения </a:t>
            </a:r>
          </a:p>
        </p:txBody>
      </p:sp>
    </p:spTree>
    <p:extLst>
      <p:ext uri="{BB962C8B-B14F-4D97-AF65-F5344CB8AC3E}">
        <p14:creationId xmlns:p14="http://schemas.microsoft.com/office/powerpoint/2010/main" val="143218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8C0242-452C-9142-928D-1C9BC2C065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0287" y="1179868"/>
            <a:ext cx="4184651" cy="25037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888614B-5D7B-F24E-926D-2C3F42D2A0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0287" y="3873086"/>
            <a:ext cx="4184651" cy="2776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AD4359-4811-3B4D-B648-546AC05909CA}"/>
              </a:ext>
            </a:extLst>
          </p:cNvPr>
          <p:cNvSpPr txBox="1"/>
          <p:nvPr/>
        </p:nvSpPr>
        <p:spPr>
          <a:xfrm>
            <a:off x="422031" y="305944"/>
            <a:ext cx="1140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Парентеральный путь введения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777C4C1-4ACF-E64B-9CEA-27A28967F0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1172" y="3873086"/>
            <a:ext cx="5070068" cy="29849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DE0B4B8-4576-7848-B8CE-EC2098AD266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1172" y="1179868"/>
            <a:ext cx="5070067" cy="25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0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67B3B4D-3D6A-EA4D-A0FE-D151500595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37030" y="1069910"/>
            <a:ext cx="6071014" cy="44416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2E8987F-050F-E44C-B690-9C32B7C00FE5}"/>
              </a:ext>
            </a:extLst>
          </p:cNvPr>
          <p:cNvSpPr txBox="1"/>
          <p:nvPr/>
        </p:nvSpPr>
        <p:spPr>
          <a:xfrm>
            <a:off x="422031" y="169579"/>
            <a:ext cx="531920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УСТРОЙСТВО ТТС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ТТС представляет собой пластырь для доставки лекарственного препарата через кожу. В этой системе действующий препарат заключен в полимерную матрицу, которая располагается в прилипающем к коже слое. За счет пассивной диффузии через верхние слои кожи активный компонент попадает в ток крови и доставляется к рецепторам-мишеням. </a:t>
            </a:r>
          </a:p>
        </p:txBody>
      </p:sp>
    </p:spTree>
    <p:extLst>
      <p:ext uri="{BB962C8B-B14F-4D97-AF65-F5344CB8AC3E}">
        <p14:creationId xmlns:p14="http://schemas.microsoft.com/office/powerpoint/2010/main" val="303898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 descr="http://medi.ru/doc/991011a.gi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471989" y="509666"/>
            <a:ext cx="7595093" cy="548958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D1145BD-8B6C-F24A-B961-BF0CA5FC3524}"/>
              </a:ext>
            </a:extLst>
          </p:cNvPr>
          <p:cNvSpPr/>
          <p:nvPr/>
        </p:nvSpPr>
        <p:spPr>
          <a:xfrm>
            <a:off x="281354" y="254833"/>
            <a:ext cx="42203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7030A0"/>
                </a:solidFill>
              </a:rPr>
              <a:t>ТТС обеспечивают альтернативный способ применения препаратов, которые не могут быть введены иначе.</a:t>
            </a:r>
          </a:p>
        </p:txBody>
      </p:sp>
    </p:spTree>
    <p:extLst>
      <p:ext uri="{BB962C8B-B14F-4D97-AF65-F5344CB8AC3E}">
        <p14:creationId xmlns:p14="http://schemas.microsoft.com/office/powerpoint/2010/main" val="112738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8AD64A"/>
              </a:clrFrom>
              <a:clrTo>
                <a:srgbClr val="8AD64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9" y="156514"/>
            <a:ext cx="1011521" cy="10115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98806" y="394692"/>
            <a:ext cx="110009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    Преимущества ТТС</a:t>
            </a:r>
            <a:r>
              <a:rPr lang="en-US" sz="4400" b="1" dirty="0"/>
              <a:t>:</a:t>
            </a:r>
            <a:endParaRPr lang="ru-RU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более быстрое действие лекарств;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возможность избежать проблем, связанных с </a:t>
            </a:r>
            <a:r>
              <a:rPr lang="ru-RU" sz="3200" b="1" dirty="0" err="1">
                <a:solidFill>
                  <a:srgbClr val="7030A0"/>
                </a:solidFill>
              </a:rPr>
              <a:t>пероральным</a:t>
            </a:r>
            <a:r>
              <a:rPr lang="ru-RU" sz="3200" b="1" dirty="0">
                <a:solidFill>
                  <a:srgbClr val="7030A0"/>
                </a:solidFill>
              </a:rPr>
              <a:t> приёмом;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возможность немедленного прекращения лечения при развитии неблагоприятных реакций;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обеспечение постоянной концентрации препарата в крови;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снижение частоты назначения;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удобство применения препарата пациентами.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7030A0"/>
                </a:solidFill>
              </a:rPr>
              <a:t>уменьшение необходимой дозы препарата, так как снижаются потери препарата, связанные с метаболизмом.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84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859" y="-5417"/>
            <a:ext cx="1080567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4400" b="1" dirty="0">
                <a:ea typeface="Times New Roman" panose="02020603050405020304" pitchFamily="18" charset="0"/>
              </a:rPr>
              <a:t>Недостатки ТТС: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rgbClr val="7030A0"/>
                </a:solidFill>
              </a:rPr>
              <a:t>раздражение кожи из-за аллергии;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rgbClr val="7030A0"/>
                </a:solidFill>
              </a:rPr>
              <a:t>оказывают эффект не так быстро, как инъекции;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rgbClr val="7030A0"/>
                </a:solidFill>
              </a:rPr>
              <a:t>с помощью ТТС можно доставлять лишь сильнодействующие лекарственные вещества;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400" b="1" dirty="0">
                <a:solidFill>
                  <a:srgbClr val="7030A0"/>
                </a:solidFill>
              </a:rPr>
              <a:t>молекула лекарственного вещества, вводимого трансдермально, должна быть нейтральной и иметь небольшой размер, также обладать достаточной растворимостью в гидрофобном роговом слое и гидрофильной дерме.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1" y="241059"/>
            <a:ext cx="683975" cy="68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7979F6-2C85-9242-907D-DC39FA68D4C8}"/>
              </a:ext>
            </a:extLst>
          </p:cNvPr>
          <p:cNvSpPr/>
          <p:nvPr/>
        </p:nvSpPr>
        <p:spPr>
          <a:xfrm>
            <a:off x="3272716" y="888681"/>
            <a:ext cx="554355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>
              <a:lnSpc>
                <a:spcPct val="150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Доставка лекарств через кожу имеет важные особенности, которые ограничивают применение этой технологии. </a:t>
            </a:r>
            <a:endParaRPr lang="ru-RU" sz="3600" b="1" dirty="0">
              <a:solidFill>
                <a:srgbClr val="7030A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D52B7A-49B9-A24F-B672-0F68D6C96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1866" r="-2099" b="21554"/>
          <a:stretch/>
        </p:blipFill>
        <p:spPr>
          <a:xfrm>
            <a:off x="214312" y="379415"/>
            <a:ext cx="2857500" cy="19002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4701DBE-C6AE-0946-B30D-CE1DF9302E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2" y="2404257"/>
            <a:ext cx="2857500" cy="21050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9415BC5-F2C4-A14E-82A8-CC7906EA044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2" y="4633887"/>
            <a:ext cx="2857500" cy="20462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D7C80F6-3694-294F-8F23-88D3E61B4D9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21235" y="379416"/>
            <a:ext cx="3236410" cy="19002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5C5E77A-03EB-5C47-A6BC-448F0DC2BA8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21236" y="2404258"/>
            <a:ext cx="3236410" cy="21050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C2A5A7D-F6FA-C64E-A6D4-605659210C6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21235" y="4633888"/>
            <a:ext cx="3236410" cy="20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214EB52-1D48-CB42-B953-7B271FB73579}"/>
              </a:ext>
            </a:extLst>
          </p:cNvPr>
          <p:cNvSpPr/>
          <p:nvPr/>
        </p:nvSpPr>
        <p:spPr>
          <a:xfrm>
            <a:off x="1381593" y="486846"/>
            <a:ext cx="9746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err="1">
                <a:ea typeface="Calibri" panose="020F0502020204030204" pitchFamily="34" charset="0"/>
              </a:rPr>
              <a:t>Сердечно-сосудистые</a:t>
            </a:r>
            <a:r>
              <a:rPr lang="ru-RU" sz="5400" b="1" dirty="0">
                <a:ea typeface="Calibri" panose="020F0502020204030204" pitchFamily="34" charset="0"/>
              </a:rPr>
              <a:t> средства</a:t>
            </a:r>
            <a:r>
              <a:rPr lang="ru-RU" sz="3200" b="1" dirty="0">
                <a:ea typeface="Calibri" panose="020F0502020204030204" pitchFamily="34" charset="0"/>
              </a:rPr>
              <a:t>.</a:t>
            </a:r>
            <a:r>
              <a:rPr lang="ru-RU" sz="3200" b="1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89DA06-A28B-CA4E-8CA5-1429D112D2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813" y="1721891"/>
            <a:ext cx="3722688" cy="39089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30EC9FF-CEAD-144B-AF0C-4BCC644A49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1333" y="1721891"/>
            <a:ext cx="3865835" cy="38658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02D5781-3125-4F45-B063-3E0960BE11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00" y="1721892"/>
            <a:ext cx="3716338" cy="38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F092FA6-43AD-1246-94BA-7E578B46E39A}"/>
              </a:ext>
            </a:extLst>
          </p:cNvPr>
          <p:cNvSpPr/>
          <p:nvPr/>
        </p:nvSpPr>
        <p:spPr>
          <a:xfrm>
            <a:off x="309489" y="315396"/>
            <a:ext cx="115073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ru-RU" sz="4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Заместительная гормональная терапия.</a:t>
            </a:r>
            <a:endParaRPr lang="ru-RU" sz="4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52B06A1-F85B-5142-BEEF-98E4B095E7D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4" y="1995488"/>
            <a:ext cx="3353593" cy="27813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8248E0-4294-0D4D-B93B-BE098FCBA6B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68" y="1995488"/>
            <a:ext cx="3332957" cy="2781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F41B509-D21F-E74E-B354-8F8EE44F08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25" y="1995488"/>
            <a:ext cx="394335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89B61EF-6BD5-4848-BABF-8DE6FA2E1E7E}"/>
              </a:ext>
            </a:extLst>
          </p:cNvPr>
          <p:cNvSpPr/>
          <p:nvPr/>
        </p:nvSpPr>
        <p:spPr>
          <a:xfrm>
            <a:off x="422031" y="315397"/>
            <a:ext cx="113666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lang="ru-RU" sz="4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Терапия никотиновой зависимости.</a:t>
            </a:r>
            <a:endParaRPr lang="ru-RU" sz="4800" b="1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3DD9B1-19B2-8A4E-849B-3A86ED5278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424" y="1647137"/>
            <a:ext cx="3560763" cy="35607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6F2ED87-1CC7-074A-AABF-FA2DC34108E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66000" y="1650099"/>
            <a:ext cx="4479925" cy="35578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CD8B2F-9714-A04F-A279-439C52F50D3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59619" y="3077562"/>
            <a:ext cx="2898419" cy="21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3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A2092A6-84DE-8848-93E9-3B1BB77D445B}"/>
              </a:ext>
            </a:extLst>
          </p:cNvPr>
          <p:cNvSpPr/>
          <p:nvPr/>
        </p:nvSpPr>
        <p:spPr>
          <a:xfrm>
            <a:off x="393896" y="429696"/>
            <a:ext cx="111134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ea typeface="Calibri" panose="020F0502020204030204" pitchFamily="34" charset="0"/>
              </a:rPr>
              <a:t>Наркотики при онкологии. </a:t>
            </a:r>
            <a:endParaRPr lang="ru-RU" sz="4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185A6B9-55D2-3642-9FBD-1F304314F1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685" y="1549399"/>
            <a:ext cx="4218315" cy="30654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7B5CF60-A7CF-6E4F-8D18-DF810891AD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00" y="1549399"/>
            <a:ext cx="4286249" cy="30654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8F1BAD5-BD97-7242-8211-559FBD642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48" y="3200400"/>
            <a:ext cx="4056334" cy="337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7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2CA95E4-3CA0-4B43-A83D-9C35CFE0F51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8862" y="0"/>
            <a:ext cx="7620000" cy="304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F7CBAD9-A416-AC40-926D-766E4E83897D}"/>
              </a:ext>
            </a:extLst>
          </p:cNvPr>
          <p:cNvSpPr/>
          <p:nvPr/>
        </p:nvSpPr>
        <p:spPr>
          <a:xfrm>
            <a:off x="690563" y="2574667"/>
            <a:ext cx="115014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7030A0"/>
                </a:solidFill>
              </a:rPr>
              <a:t>Если ты:</a:t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- школьник, который хочет поступать в медицинское образовательное учреждение</a:t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- студент медицинского образовательного учреждения (любой курс)</a:t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- медицинский работник</a:t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- просто интересуешься медицинским </a:t>
            </a:r>
            <a:r>
              <a:rPr lang="ru-RU" sz="2800" b="1" i="1" dirty="0" err="1">
                <a:solidFill>
                  <a:srgbClr val="7030A0"/>
                </a:solidFill>
              </a:rPr>
              <a:t>волонтерством</a:t>
            </a:r>
            <a:r>
              <a:rPr lang="ru-RU" sz="2800" b="1" i="1" dirty="0">
                <a:solidFill>
                  <a:srgbClr val="7030A0"/>
                </a:solidFill>
              </a:rPr>
              <a:t/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/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…то мы с радостью приглашаем тебя стать волонтером-медиком Хабаровского края! </a:t>
            </a:r>
          </a:p>
        </p:txBody>
      </p:sp>
    </p:spTree>
    <p:extLst>
      <p:ext uri="{BB962C8B-B14F-4D97-AF65-F5344CB8AC3E}">
        <p14:creationId xmlns:p14="http://schemas.microsoft.com/office/powerpoint/2010/main" val="116943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1420</TotalTime>
  <Words>288</Words>
  <Application>Microsoft Office PowerPoint</Application>
  <PresentationFormat>Произвольный</PresentationFormat>
  <Paragraphs>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 Практическая  значимость работы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Трансдермальные терапевтические системы</dc:title>
  <dc:creator>Сахарочек</dc:creator>
  <cp:lastModifiedBy>Owner</cp:lastModifiedBy>
  <cp:revision>72</cp:revision>
  <dcterms:created xsi:type="dcterms:W3CDTF">2015-11-30T20:37:33Z</dcterms:created>
  <dcterms:modified xsi:type="dcterms:W3CDTF">2018-10-03T05:20:34Z</dcterms:modified>
</cp:coreProperties>
</file>