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58" r:id="rId4"/>
    <p:sldId id="296" r:id="rId5"/>
    <p:sldId id="259" r:id="rId6"/>
    <p:sldId id="261" r:id="rId7"/>
    <p:sldId id="262" r:id="rId8"/>
    <p:sldId id="263" r:id="rId9"/>
    <p:sldId id="264" r:id="rId10"/>
    <p:sldId id="266" r:id="rId11"/>
    <p:sldId id="26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70" r:id="rId20"/>
    <p:sldId id="272" r:id="rId21"/>
    <p:sldId id="273" r:id="rId22"/>
    <p:sldId id="274" r:id="rId23"/>
    <p:sldId id="275" r:id="rId24"/>
    <p:sldId id="276" r:id="rId25"/>
    <p:sldId id="278" r:id="rId26"/>
    <p:sldId id="280" r:id="rId27"/>
    <p:sldId id="281" r:id="rId28"/>
    <p:sldId id="283" r:id="rId29"/>
    <p:sldId id="284" r:id="rId30"/>
    <p:sldId id="285" r:id="rId31"/>
    <p:sldId id="29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84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2D1AD-451B-4F13-9599-507904ACD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DE4BA-D5C2-400D-83A5-CAE4AFB1D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4CAD-24EE-4A1F-AC26-49D5622D9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372-9806-4791-9D2F-97A41F5CA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33EF7-490B-4183-AFA4-54D7B6B62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998C-F5D1-457B-B2FE-D3EBC451B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3EDE-EA54-4168-AAF6-AD81142F9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97479-DF8F-4CD0-B1AC-9C4639F5E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D4232-CF28-486F-AE97-731658595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0736-B14E-41EE-9E47-61491A22E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997D-DA79-42B2-B203-1233CA40F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1CC47-27B9-47AD-B19B-BABED0C35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646B8C9-7006-4EA3-9135-493635382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hotohost.ru/t/600/400/11087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photohost.ru/t/600/400/110870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edbook.ru/foto/albums/grib/RGB_5493-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redbook.ru/foto/albums/grib/RGB_5493-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otoplex.ru/photos/sergio/2005_11_20/i-22993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olbiol.ru/forums/uploads/a001/b070/post-16651-1202709508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rkhangelsk-dom.ru/images/up/article/moxkukushkinlen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unar.ru/img/wp/moh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krugosvet.ru/articles/125/1012540/PH01227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if.ru/application/public/news/121/9bf724cac07349dc17928c5a248ecd52_big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oemore.ru/pictures/vodorosli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Урок окружающего мира </a:t>
            </a:r>
            <a:br>
              <a:rPr lang="ru-RU" b="1" dirty="0" smtClean="0"/>
            </a:br>
            <a:r>
              <a:rPr lang="ru-RU" b="1" dirty="0" smtClean="0"/>
              <a:t>во 2 классе по теме </a:t>
            </a:r>
            <a:br>
              <a:rPr lang="ru-RU" b="1" dirty="0" smtClean="0"/>
            </a:br>
            <a:r>
              <a:rPr lang="ru-RU" b="1" dirty="0" smtClean="0"/>
              <a:t>«Растения. Группы растений (водоросли, мхи, </a:t>
            </a:r>
          </a:p>
          <a:p>
            <a:pPr algn="ctr">
              <a:buNone/>
            </a:pPr>
            <a:r>
              <a:rPr lang="ru-RU" b="1" dirty="0" smtClean="0"/>
              <a:t>лишайники</a:t>
            </a:r>
            <a:r>
              <a:rPr lang="ru-RU" b="1" smtClean="0"/>
              <a:t>, папоротники)»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i="1" dirty="0" smtClean="0"/>
              <a:t>(система развивающего обучения </a:t>
            </a:r>
            <a:r>
              <a:rPr lang="ru-RU" sz="2000" i="1" dirty="0" err="1" smtClean="0"/>
              <a:t>Л.В.Занкова</a:t>
            </a:r>
            <a:r>
              <a:rPr lang="ru-RU" sz="2000" i="1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3"/>
          <p:cNvSpPr txBox="1">
            <a:spLocks/>
          </p:cNvSpPr>
          <p:nvPr/>
        </p:nvSpPr>
        <p:spPr>
          <a:xfrm>
            <a:off x="1371600" y="4857760"/>
            <a:ext cx="7343804" cy="142876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Каримова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Наталия Васильевна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МОУ  СОШ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м-на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Вынгапуровский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г.Ноябрьск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v+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hycodrys"/>
          <p:cNvPicPr>
            <a:picLocks noChangeAspect="1" noChangeArrowheads="1"/>
          </p:cNvPicPr>
          <p:nvPr/>
        </p:nvPicPr>
        <p:blipFill>
          <a:blip r:embed="rId2" cstate="print"/>
          <a:srcRect t="11702"/>
          <a:stretch>
            <a:fillRect/>
          </a:stretch>
        </p:blipFill>
        <p:spPr bwMode="auto">
          <a:xfrm>
            <a:off x="1835150" y="0"/>
            <a:ext cx="49371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496300" cy="2952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b="1" u="sng" dirty="0" smtClean="0">
                <a:solidFill>
                  <a:srgbClr val="FF3300"/>
                </a:solidFill>
              </a:rPr>
              <a:t>ЛИШАЙНИКИ</a:t>
            </a:r>
            <a:r>
              <a:rPr lang="ru-RU" sz="6000" b="1" dirty="0" smtClean="0">
                <a:solidFill>
                  <a:srgbClr val="FF3300"/>
                </a:solidFill>
              </a:rPr>
              <a:t> </a:t>
            </a:r>
            <a:endParaRPr lang="ru-RU" sz="6000" b="1" dirty="0" smtClean="0"/>
          </a:p>
        </p:txBody>
      </p:sp>
      <p:pic>
        <p:nvPicPr>
          <p:cNvPr id="3" name="Picture 4" descr="250px-Cetraria_centrifu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6064267" cy="4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Картинка 8 из 1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7956550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артинка 7 из 1585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6600" y="606425"/>
            <a:ext cx="7723188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Картинка 9 из 1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48713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Картинка 3 из 1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964612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Картинка 18 из 1585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14563" y="115888"/>
            <a:ext cx="4684712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Картинка 13 из 1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50825" y="0"/>
            <a:ext cx="889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rgbClr val="FF3300"/>
                </a:solidFill>
              </a:rPr>
              <a:t>МХИ</a:t>
            </a:r>
            <a:endParaRPr lang="ru-RU" sz="4800" b="1" dirty="0"/>
          </a:p>
        </p:txBody>
      </p:sp>
      <p:pic>
        <p:nvPicPr>
          <p:cNvPr id="3" name="Picture 4" descr="Картинка 69 из 41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6284992" cy="47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130425"/>
            <a:ext cx="817248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sz="88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Классы  (группы) растений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sz="8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Картинка 18 из 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621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Картинка 23 из 41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82200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ПОЛИТРИХОВ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2250"/>
            <a:ext cx="8027988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Картинка 25 из 41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85750"/>
            <a:ext cx="8215312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ФУНАРИЕВ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1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684213" y="692150"/>
            <a:ext cx="7775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u="sng" dirty="0" smtClean="0">
                <a:solidFill>
                  <a:srgbClr val="FF3300"/>
                </a:solidFill>
              </a:rPr>
              <a:t>ПАПОРОТНИКИ</a:t>
            </a:r>
            <a:endParaRPr lang="ru-RU" sz="4800" b="1" dirty="0"/>
          </a:p>
        </p:txBody>
      </p:sp>
      <p:pic>
        <p:nvPicPr>
          <p:cNvPr id="3" name="Picture 4" descr="Картинка 1 из 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746760" cy="446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Картинка 2 из 3404"/>
          <p:cNvPicPr>
            <a:picLocks noChangeAspect="1" noChangeArrowheads="1"/>
          </p:cNvPicPr>
          <p:nvPr/>
        </p:nvPicPr>
        <p:blipFill>
          <a:blip r:embed="rId2" cstate="print"/>
          <a:srcRect l="2371" t="3125" r="2757" b="4166"/>
          <a:stretch>
            <a:fillRect/>
          </a:stretch>
        </p:blipFill>
        <p:spPr bwMode="auto">
          <a:xfrm>
            <a:off x="214313" y="214313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Картинка 6 из 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32813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Картинка 12 из 3404"/>
          <p:cNvPicPr>
            <a:picLocks noChangeAspect="1" noChangeArrowheads="1"/>
          </p:cNvPicPr>
          <p:nvPr/>
        </p:nvPicPr>
        <p:blipFill>
          <a:blip r:embed="rId2" cstate="print"/>
          <a:srcRect l="3011" t="5479" r="3458" b="4651"/>
          <a:stretch>
            <a:fillRect/>
          </a:stretch>
        </p:blipFill>
        <p:spPr bwMode="auto">
          <a:xfrm>
            <a:off x="642938" y="285750"/>
            <a:ext cx="8110537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Картинка 20 из 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0350"/>
            <a:ext cx="8243887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1071538" y="142852"/>
            <a:ext cx="6591300" cy="6572250"/>
            <a:chOff x="1128" y="479"/>
            <a:chExt cx="3239" cy="3230"/>
          </a:xfrm>
          <a:blipFill>
            <a:blip r:embed="rId2"/>
            <a:tile tx="0" ty="0" sx="100000" sy="100000" flip="none" algn="tl"/>
          </a:blipFill>
        </p:grpSpPr>
        <p:sp>
          <p:nvSpPr>
            <p:cNvPr id="3075" name="_s5139"/>
            <p:cNvSpPr>
              <a:spLocks noChangeShapeType="1"/>
            </p:cNvSpPr>
            <p:nvPr/>
          </p:nvSpPr>
          <p:spPr bwMode="auto">
            <a:xfrm flipH="1" flipV="1">
              <a:off x="2216" y="1778"/>
              <a:ext cx="349" cy="185"/>
            </a:xfrm>
            <a:prstGeom prst="lin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_s5138"/>
            <p:cNvSpPr>
              <a:spLocks noChangeArrowheads="1"/>
            </p:cNvSpPr>
            <p:nvPr/>
          </p:nvSpPr>
          <p:spPr bwMode="auto">
            <a:xfrm>
              <a:off x="1163" y="865"/>
              <a:ext cx="1153" cy="1098"/>
            </a:xfrm>
            <a:prstGeom prst="ellips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5400" b="1" dirty="0">
                  <a:solidFill>
                    <a:srgbClr val="FF0000"/>
                  </a:solidFill>
                </a:rPr>
                <a:t>мхи</a:t>
              </a:r>
            </a:p>
          </p:txBody>
        </p:sp>
        <p:sp>
          <p:nvSpPr>
            <p:cNvPr id="3079" name="_s5137"/>
            <p:cNvSpPr>
              <a:spLocks noChangeShapeType="1"/>
            </p:cNvSpPr>
            <p:nvPr/>
          </p:nvSpPr>
          <p:spPr bwMode="auto">
            <a:xfrm flipH="1">
              <a:off x="2146" y="2301"/>
              <a:ext cx="420" cy="179"/>
            </a:xfrm>
            <a:prstGeom prst="lin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_s5136"/>
            <p:cNvSpPr>
              <a:spLocks noChangeArrowheads="1"/>
            </p:cNvSpPr>
            <p:nvPr/>
          </p:nvSpPr>
          <p:spPr bwMode="auto">
            <a:xfrm>
              <a:off x="1128" y="2234"/>
              <a:ext cx="1189" cy="1158"/>
            </a:xfrm>
            <a:prstGeom prst="ellips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4000" b="1" dirty="0">
                  <a:solidFill>
                    <a:srgbClr val="FF0000"/>
                  </a:solidFill>
                </a:rPr>
                <a:t>хвойные</a:t>
              </a:r>
            </a:p>
          </p:txBody>
        </p:sp>
        <p:sp>
          <p:nvSpPr>
            <p:cNvPr id="3083" name="_s5135"/>
            <p:cNvSpPr>
              <a:spLocks noChangeShapeType="1"/>
            </p:cNvSpPr>
            <p:nvPr/>
          </p:nvSpPr>
          <p:spPr bwMode="auto">
            <a:xfrm>
              <a:off x="2859" y="2469"/>
              <a:ext cx="0" cy="342"/>
            </a:xfrm>
            <a:prstGeom prst="lin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_s5134"/>
            <p:cNvSpPr>
              <a:spLocks noChangeArrowheads="1"/>
            </p:cNvSpPr>
            <p:nvPr/>
          </p:nvSpPr>
          <p:spPr bwMode="auto">
            <a:xfrm>
              <a:off x="2357" y="2726"/>
              <a:ext cx="1123" cy="983"/>
            </a:xfrm>
            <a:prstGeom prst="ellips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цветковые</a:t>
              </a:r>
            </a:p>
          </p:txBody>
        </p:sp>
        <p:sp>
          <p:nvSpPr>
            <p:cNvPr id="3087" name="_s5132"/>
            <p:cNvSpPr>
              <a:spLocks noChangeShapeType="1"/>
            </p:cNvSpPr>
            <p:nvPr/>
          </p:nvSpPr>
          <p:spPr bwMode="auto">
            <a:xfrm>
              <a:off x="3151" y="2300"/>
              <a:ext cx="296" cy="170"/>
            </a:xfrm>
            <a:prstGeom prst="lin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_s5131"/>
            <p:cNvSpPr>
              <a:spLocks noChangeArrowheads="1"/>
            </p:cNvSpPr>
            <p:nvPr/>
          </p:nvSpPr>
          <p:spPr bwMode="auto">
            <a:xfrm>
              <a:off x="3340" y="2129"/>
              <a:ext cx="1027" cy="986"/>
            </a:xfrm>
            <a:prstGeom prst="ellips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FF0000"/>
                  </a:solidFill>
                </a:rPr>
                <a:t>папоротники</a:t>
              </a:r>
            </a:p>
          </p:txBody>
        </p:sp>
        <p:sp>
          <p:nvSpPr>
            <p:cNvPr id="3091" name="_s5130"/>
            <p:cNvSpPr>
              <a:spLocks noChangeShapeType="1"/>
            </p:cNvSpPr>
            <p:nvPr/>
          </p:nvSpPr>
          <p:spPr bwMode="auto">
            <a:xfrm flipV="1">
              <a:off x="3151" y="1791"/>
              <a:ext cx="295" cy="171"/>
            </a:xfrm>
            <a:prstGeom prst="lin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_s5129"/>
            <p:cNvSpPr>
              <a:spLocks noChangeArrowheads="1"/>
            </p:cNvSpPr>
            <p:nvPr/>
          </p:nvSpPr>
          <p:spPr bwMode="auto">
            <a:xfrm>
              <a:off x="3269" y="1041"/>
              <a:ext cx="1063" cy="1027"/>
            </a:xfrm>
            <a:prstGeom prst="ellips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FF0000"/>
                  </a:solidFill>
                </a:rPr>
                <a:t>лишайники</a:t>
              </a:r>
            </a:p>
          </p:txBody>
        </p:sp>
        <p:sp>
          <p:nvSpPr>
            <p:cNvPr id="3095" name="_s5128"/>
            <p:cNvSpPr>
              <a:spLocks noChangeShapeType="1"/>
            </p:cNvSpPr>
            <p:nvPr/>
          </p:nvSpPr>
          <p:spPr bwMode="auto">
            <a:xfrm flipH="1" flipV="1">
              <a:off x="2836" y="1462"/>
              <a:ext cx="22" cy="331"/>
            </a:xfrm>
            <a:prstGeom prst="lin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_s5127"/>
            <p:cNvSpPr>
              <a:spLocks noChangeArrowheads="1"/>
            </p:cNvSpPr>
            <p:nvPr/>
          </p:nvSpPr>
          <p:spPr bwMode="auto">
            <a:xfrm>
              <a:off x="2392" y="479"/>
              <a:ext cx="1031" cy="974"/>
            </a:xfrm>
            <a:prstGeom prst="ellips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водоросли</a:t>
              </a:r>
            </a:p>
          </p:txBody>
        </p:sp>
        <p:sp>
          <p:nvSpPr>
            <p:cNvPr id="18" name="_s5126"/>
            <p:cNvSpPr>
              <a:spLocks noChangeArrowheads="1"/>
            </p:cNvSpPr>
            <p:nvPr/>
          </p:nvSpPr>
          <p:spPr bwMode="auto">
            <a:xfrm>
              <a:off x="2519" y="1793"/>
              <a:ext cx="679" cy="679"/>
            </a:xfrm>
            <a:prstGeom prst="ellipse">
              <a:avLst/>
            </a:prstGeom>
            <a:grpFill/>
            <a:ln w="53975">
              <a:solidFill>
                <a:srgbClr val="008000"/>
              </a:solidFill>
              <a:round/>
              <a:headEnd/>
              <a:tailEnd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Классы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(группы) </a:t>
              </a:r>
            </a:p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растений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Картинка 22 из 3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04250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7544" y="0"/>
            <a:ext cx="8229600" cy="589066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i="1" u="sng" dirty="0" smtClean="0"/>
              <a:t>Написать ответ одним словом</a:t>
            </a:r>
            <a:endParaRPr lang="ru-RU" sz="2400" u="sng" dirty="0" smtClean="0"/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200" dirty="0" smtClean="0"/>
              <a:t>Эти растения часто называют тиной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(водоросли)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200" dirty="0" smtClean="0"/>
              <a:t>Эти растения являются первопроходцами суши, у них есть стебли и листья, но нет корней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(мхи)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 - Растения, которые появились на планете ещё со времён динозавров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(папоротники)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200" dirty="0" smtClean="0"/>
              <a:t>Растения – загадка для ученых, в них живут в тесном переплетении гриб и водоросль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(лишайники)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 - Растения – долгожители, корм северных оленей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(лишайник ягель)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200" dirty="0" smtClean="0"/>
              <a:t>Древнейшие растения, которые можно встретить везде, где есть хоть капля влаги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(водоросли)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200" dirty="0" smtClean="0"/>
              <a:t>Водоросли, мхи и лишайники размножаются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(спорами)	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1. Где растут водоросли?</a:t>
            </a:r>
          </a:p>
          <a:p>
            <a:pPr>
              <a:buNone/>
            </a:pPr>
            <a:r>
              <a:rPr lang="ru-RU" sz="2800" dirty="0" smtClean="0"/>
              <a:t>2. Какие части растений есть у водорослей?</a:t>
            </a:r>
          </a:p>
          <a:p>
            <a:pPr>
              <a:buNone/>
            </a:pPr>
            <a:r>
              <a:rPr lang="ru-RU" sz="2800" dirty="0" smtClean="0"/>
              <a:t>3. Какие два организма живут в лишайниках?</a:t>
            </a:r>
          </a:p>
          <a:p>
            <a:pPr>
              <a:buNone/>
            </a:pPr>
            <a:r>
              <a:rPr lang="ru-RU" sz="2800" dirty="0" smtClean="0"/>
              <a:t>4.Каких частей растений нет у лишайников?</a:t>
            </a:r>
          </a:p>
          <a:p>
            <a:pPr>
              <a:buNone/>
            </a:pPr>
            <a:r>
              <a:rPr lang="ru-RU" sz="2800" dirty="0" smtClean="0"/>
              <a:t>5. Где можно встретить лишайники?</a:t>
            </a:r>
          </a:p>
          <a:p>
            <a:pPr>
              <a:buNone/>
            </a:pPr>
            <a:r>
              <a:rPr lang="ru-RU" sz="2800" dirty="0" smtClean="0"/>
              <a:t>6. Где встречаются мхи?</a:t>
            </a:r>
          </a:p>
          <a:p>
            <a:pPr>
              <a:buNone/>
            </a:pPr>
            <a:r>
              <a:rPr lang="ru-RU" sz="2800" dirty="0" smtClean="0"/>
              <a:t>7. Какие части растений есть у мхов?</a:t>
            </a:r>
          </a:p>
          <a:p>
            <a:pPr>
              <a:buNone/>
            </a:pPr>
            <a:r>
              <a:rPr lang="ru-RU" sz="2800" dirty="0" smtClean="0"/>
              <a:t>8. Какие </a:t>
            </a:r>
            <a:r>
              <a:rPr lang="ru-RU" sz="2800" smtClean="0"/>
              <a:t>части растений </a:t>
            </a:r>
            <a:r>
              <a:rPr lang="ru-RU" sz="2800" dirty="0" smtClean="0"/>
              <a:t>есть у папоротников?</a:t>
            </a:r>
          </a:p>
          <a:p>
            <a:pPr>
              <a:buNone/>
            </a:pPr>
            <a:r>
              <a:rPr lang="ru-RU" sz="2800" dirty="0" smtClean="0"/>
              <a:t>9.</a:t>
            </a:r>
            <a:r>
              <a:rPr lang="ru-RU" sz="2800" b="1" dirty="0" smtClean="0"/>
              <a:t>Что общего…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00063" y="785813"/>
            <a:ext cx="82089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u="sng" dirty="0">
                <a:solidFill>
                  <a:srgbClr val="FF3300"/>
                </a:solidFill>
              </a:rPr>
              <a:t>ВОДОРОСЛИ</a:t>
            </a:r>
            <a:r>
              <a:rPr lang="ru-RU" sz="4400" b="1" dirty="0"/>
              <a:t> </a:t>
            </a:r>
          </a:p>
        </p:txBody>
      </p:sp>
      <p:pic>
        <p:nvPicPr>
          <p:cNvPr id="3" name="Picture 4" descr="МОРСКИЕ МАКРОФИТЫ – самые крупные в мире водоросли. Эти многоклеточные организмы больше всех прочих водорослей напоминают зеленые растения: их талломы часто ветвистые, внешне похожие на покрытые листьями стебли. Другая черта, общая у них с растениями, – потребность в солнечном свете для фотосинтеза. Именно поэтому они не могут расти на большой глубине, куда не проникают солнечные лучи. Некоторые виды этих водорослей свободно плавают, другие прикреплены к камням в приливо-отливной зоне или на дне моря. На снимке показаны бурые водоросл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284926" cy="498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ЗОНТИКОВИДНЫЕ ТАЛЛОМЫ зеленой водоросли ацетабулярии средиземноморской. Этот род широко используется в генетических исследованиях.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5288" y="692150"/>
            <a:ext cx="8351837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ДИАТОМЕИ – обширная группа одноклеточных морских и пресноводных водорослей. Клетки некоторых их видов соединяются в прямые или зигзагообразные цепочки. В отличие от других водорослей, диатомеи защищены кремнеземным панцирем из двух створок, одна из которых крупнее другой и накрывает ее, как крышка мыльницу. Створки часто покрыты сложным узором, поэтому под микроскопом многие диатомеи напоминают ювелирные изделия тонкой работы. В зависимости от того, как выглядит их панцирь со стороны створок, эти водоросли делятся на две группы – центрические и перистые. У первых – радиальная симметрия, у вторых – клетки продолговатые и симметрия двусторонняя (иногда они несколько асимметричны). На микрофотографии показаны центрические диатоме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7235825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214414" y="5786454"/>
            <a:ext cx="7129462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/>
              <a:t>ДИАТОМЕИ – обширная группа одноклеточных морских и пресноводных водорослей.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артинка 3 из 185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8215312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артинка 26 из 185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9223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212</Words>
  <Application>Microsoft Office PowerPoint</Application>
  <PresentationFormat>Экран (4:3)</PresentationFormat>
  <Paragraphs>46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Классы  (группы) растений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Классы, или группы, растений</dc:title>
  <dc:creator>Олег</dc:creator>
  <cp:lastModifiedBy>babchuk</cp:lastModifiedBy>
  <cp:revision>66</cp:revision>
  <dcterms:created xsi:type="dcterms:W3CDTF">2008-03-03T19:52:57Z</dcterms:created>
  <dcterms:modified xsi:type="dcterms:W3CDTF">2011-12-21T03:14:11Z</dcterms:modified>
</cp:coreProperties>
</file>