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331698"/>
            <a:ext cx="5214974" cy="1752600"/>
          </a:xfrm>
        </p:spPr>
        <p:txBody>
          <a:bodyPr/>
          <a:lstStyle/>
          <a:p>
            <a:pPr algn="just"/>
            <a:r>
              <a:rPr lang="ru-RU" dirty="0" smtClean="0"/>
              <a:t>презентацию подготовил</a:t>
            </a:r>
          </a:p>
          <a:p>
            <a:pPr algn="just"/>
            <a:r>
              <a:rPr lang="ru-RU" dirty="0" smtClean="0"/>
              <a:t>студент </a:t>
            </a:r>
            <a:r>
              <a:rPr lang="ru-RU" dirty="0" smtClean="0"/>
              <a:t>группы М-12</a:t>
            </a:r>
          </a:p>
          <a:p>
            <a:pPr algn="just"/>
            <a:r>
              <a:rPr lang="ru-RU" dirty="0" err="1" smtClean="0"/>
              <a:t>Кардашян</a:t>
            </a:r>
            <a:r>
              <a:rPr lang="ru-RU" dirty="0" smtClean="0"/>
              <a:t> </a:t>
            </a:r>
            <a:r>
              <a:rPr lang="ru-RU" dirty="0" err="1" smtClean="0"/>
              <a:t>Артак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КУРСАВСКИЙ РЕГИОНАЛЬНЫЙ КОЛЛЕДЖ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357298"/>
            <a:ext cx="7072362" cy="1357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МЕТАЛЛЫ</a:t>
            </a:r>
            <a:endParaRPr lang="ru-RU" sz="6600" b="1" cap="none" spc="50" dirty="0">
              <a:ln w="11430"/>
              <a:solidFill>
                <a:schemeClr val="tx1">
                  <a:lumMod val="8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607220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с. Курсавка</a:t>
            </a:r>
          </a:p>
          <a:p>
            <a:pPr algn="ctr"/>
            <a:r>
              <a:rPr lang="ru-RU" dirty="0" smtClean="0"/>
              <a:t>2016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Благодарю </a:t>
            </a:r>
            <a:br>
              <a:rPr lang="ru-RU" sz="6000" dirty="0" smtClean="0"/>
            </a:br>
            <a:r>
              <a:rPr lang="ru-RU" sz="6000" dirty="0" smtClean="0"/>
              <a:t>за </a:t>
            </a:r>
            <a:br>
              <a:rPr lang="ru-RU" sz="6000" dirty="0" smtClean="0"/>
            </a:br>
            <a:r>
              <a:rPr lang="ru-RU" sz="6000" dirty="0" smtClean="0"/>
              <a:t>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36544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dirty="0" smtClean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/>
            </a:r>
            <a:br>
              <a:rPr lang="ru-RU" sz="4400" dirty="0" smtClean="0">
                <a:solidFill>
                  <a:schemeClr val="tx1">
                    <a:lumMod val="85000"/>
                  </a:schemeClr>
                </a:solidFill>
                <a:latin typeface="Arial" charset="0"/>
              </a:rPr>
            </a:br>
            <a:r>
              <a:rPr lang="ru-RU" sz="4400" dirty="0" smtClean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/>
            </a:r>
            <a:br>
              <a:rPr lang="ru-RU" sz="4400" dirty="0" smtClean="0">
                <a:solidFill>
                  <a:schemeClr val="tx1">
                    <a:lumMod val="85000"/>
                  </a:schemeClr>
                </a:solidFill>
                <a:latin typeface="Arial" charset="0"/>
              </a:rPr>
            </a:br>
            <a:r>
              <a:rPr lang="ru-RU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Металлы</a:t>
            </a:r>
            <a:r>
              <a:rPr lang="ru-RU" sz="4400" dirty="0" smtClean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ru-RU" sz="4400" dirty="0" smtClean="0">
                <a:solidFill>
                  <a:schemeClr val="tx1">
                    <a:lumMod val="85000"/>
                  </a:schemeClr>
                </a:solidFill>
                <a:effectLst/>
                <a:latin typeface="Arial" charset="0"/>
              </a:rPr>
              <a:t>– </a:t>
            </a: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химические элементы, образующие в свободном состоянии простые вещества с металлической </a:t>
            </a: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связью</a:t>
            </a: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.</a:t>
            </a:r>
            <a:r>
              <a:rPr lang="ru-RU" sz="4400" dirty="0" smtClean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/>
            </a:r>
            <a:br>
              <a:rPr lang="ru-RU" sz="4400" dirty="0" smtClean="0">
                <a:solidFill>
                  <a:schemeClr val="tx1">
                    <a:lumMod val="85000"/>
                  </a:schemeClr>
                </a:solidFill>
                <a:latin typeface="Arial" charset="0"/>
              </a:rPr>
            </a:br>
            <a:r>
              <a:rPr lang="en-US" sz="4400" dirty="0" smtClean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ru-RU" sz="4400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4400" dirty="0" smtClean="0">
                <a:latin typeface="Arial" charset="0"/>
              </a:rPr>
              <a:t/>
            </a:r>
            <a:br>
              <a:rPr lang="ru-RU" sz="4400" dirty="0" smtClean="0">
                <a:latin typeface="Arial" charset="0"/>
              </a:rPr>
            </a:br>
            <a:endParaRPr lang="ru-RU" dirty="0"/>
          </a:p>
        </p:txBody>
      </p:sp>
      <p:pic>
        <p:nvPicPr>
          <p:cNvPr id="26626" name="Picture 2" descr="https://tapoc.trbo.yandex.net/tapoc_secure_proxy/ab81806bb50aeeb024bc19e1528e41bb?url=http%3A%2F%2Fkurs.znate.ru%2Fpars_docs%2Frefs%2F109%2F108348%2F108348_html_m7a0da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57513">
            <a:off x="317901" y="3343969"/>
            <a:ext cx="1831913" cy="2032552"/>
          </a:xfrm>
          <a:prstGeom prst="rect">
            <a:avLst/>
          </a:prstGeom>
          <a:noFill/>
        </p:spPr>
      </p:pic>
      <p:pic>
        <p:nvPicPr>
          <p:cNvPr id="26628" name="Picture 4" descr="https://im2-tub-ru.yandex.net/i?id=f122affb333a67a10755ebce257a20ed&amp;n=33&amp;h=190&amp;w=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83290">
            <a:off x="5306142" y="4786436"/>
            <a:ext cx="1628775" cy="1809751"/>
          </a:xfrm>
          <a:prstGeom prst="rect">
            <a:avLst/>
          </a:prstGeom>
          <a:noFill/>
        </p:spPr>
      </p:pic>
      <p:pic>
        <p:nvPicPr>
          <p:cNvPr id="26630" name="Picture 6" descr="https://tapoc.trbo.yandex.net/tapoc_secure_proxy/5cceccafc4424f2747672adefc5c9f4d?url=http%3A%2F%2Fwebelements.narod.ru%2Felements%2Fpics%2F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12359">
            <a:off x="2146970" y="4702420"/>
            <a:ext cx="1714512" cy="1908087"/>
          </a:xfrm>
          <a:prstGeom prst="rect">
            <a:avLst/>
          </a:prstGeom>
          <a:noFill/>
        </p:spPr>
      </p:pic>
      <p:pic>
        <p:nvPicPr>
          <p:cNvPr id="26632" name="Picture 8" descr="https://tapoc.trbo.yandex.net/tapoc_secure_proxy/f058ef78a794d704cc6b9993e563891d?url=http%3A%2F%2Ffischinfo.ru%2Fupload%2Fiblock%2Fd2e%2F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87026">
            <a:off x="6766492" y="3384331"/>
            <a:ext cx="1714512" cy="1908823"/>
          </a:xfrm>
          <a:prstGeom prst="rect">
            <a:avLst/>
          </a:prstGeom>
          <a:noFill/>
        </p:spPr>
      </p:pic>
      <p:pic>
        <p:nvPicPr>
          <p:cNvPr id="26634" name="Picture 10" descr="https://im2-tub-ru.yandex.net/i?id=52c4d6cd06f9ad125b448ae2c9a0f8f4&amp;n=33&amp;h=190&amp;w=1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357562"/>
            <a:ext cx="1809750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93e3f6e0d62e743d210c000b2d6d6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27" y="428604"/>
            <a:ext cx="8691791" cy="602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C0000"/>
                </a:solidFill>
                <a:effectLst/>
                <a:latin typeface="Arial" charset="0"/>
              </a:rPr>
              <a:t>Физические свойства металлов.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876300"/>
            <a:ext cx="8548718" cy="5829300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>
                <a:latin typeface="Arial" charset="0"/>
              </a:rPr>
              <a:t>	Все </a:t>
            </a:r>
            <a:r>
              <a:rPr lang="ru-RU" sz="2400" b="1" dirty="0">
                <a:latin typeface="Arial" charset="0"/>
              </a:rPr>
              <a:t>металлы обладают общими физическими свойствами</a:t>
            </a:r>
            <a:r>
              <a:rPr lang="ru-RU" sz="2400" b="1" dirty="0" smtClean="0">
                <a:latin typeface="Arial" charset="0"/>
              </a:rPr>
              <a:t>, так </a:t>
            </a:r>
            <a:r>
              <a:rPr lang="ru-RU" sz="2400" b="1" dirty="0">
                <a:latin typeface="Arial" charset="0"/>
              </a:rPr>
              <a:t>как во всех металлах существует металлическая химическая связь и металлическая кристаллическая решётка.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endParaRPr lang="ru-RU" sz="2400" dirty="0">
              <a:solidFill>
                <a:srgbClr val="FF66CC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24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dirty="0">
              <a:latin typeface="Arial" charset="0"/>
            </a:endParaRPr>
          </a:p>
        </p:txBody>
      </p:sp>
      <p:pic>
        <p:nvPicPr>
          <p:cNvPr id="1027" name="Picture 3" descr="C:\Users\Klochkova\Desktop\5de8186aa0e8d1cdf6f70d8edd32ad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14620"/>
            <a:ext cx="8285537" cy="32861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tapoc.trbo.yandex.net/tapoc_secure_proxy/eb2024f4000c3027b7273d208ae6de05?url=http%3A%2F%2Fmtdata.ru%2Fu12%2FphotoCCD9%2F20491592944-0%2F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4522448"/>
            <a:ext cx="2643206" cy="1987912"/>
          </a:xfrm>
          <a:prstGeom prst="rect">
            <a:avLst/>
          </a:prstGeom>
          <a:noFill/>
        </p:spPr>
      </p:pic>
      <p:pic>
        <p:nvPicPr>
          <p:cNvPr id="1034" name="Picture 10" descr="https://tapoc.trbo.yandex.net/tapoc_secure_proxy/4d64e65d8d8c4018323a15e983fbb12a?url=http%3A%2F%2Fferrito.ru%2Fsites%2Fdefault%2Ffiles%2Fcat_img%2Fgorkovka_vo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3286124"/>
            <a:ext cx="2143140" cy="1709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C0000"/>
                </a:solidFill>
                <a:effectLst/>
                <a:latin typeface="Arial" charset="0"/>
              </a:rPr>
              <a:t>Физические свойства металлов.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071546"/>
            <a:ext cx="5857916" cy="5572164"/>
          </a:xfrm>
        </p:spPr>
        <p:txBody>
          <a:bodyPr/>
          <a:lstStyle/>
          <a:p>
            <a:pPr algn="just"/>
            <a:r>
              <a:rPr lang="ru-RU" sz="3200" b="1" dirty="0" smtClean="0"/>
              <a:t>Металлический блеск</a:t>
            </a:r>
          </a:p>
          <a:p>
            <a:pPr algn="just"/>
            <a:r>
              <a:rPr lang="ru-RU" sz="3200" b="1" dirty="0" smtClean="0"/>
              <a:t>Плотность</a:t>
            </a:r>
          </a:p>
          <a:p>
            <a:pPr algn="just"/>
            <a:r>
              <a:rPr lang="ru-RU" sz="3200" b="1" dirty="0" smtClean="0"/>
              <a:t>Твердость</a:t>
            </a:r>
          </a:p>
          <a:p>
            <a:pPr algn="just"/>
            <a:r>
              <a:rPr lang="ru-RU" sz="3200" b="1" dirty="0" smtClean="0"/>
              <a:t>Пластичность</a:t>
            </a:r>
          </a:p>
          <a:p>
            <a:pPr algn="just"/>
            <a:r>
              <a:rPr lang="ru-RU" sz="3200" b="1" dirty="0" smtClean="0"/>
              <a:t>Температура плавления</a:t>
            </a:r>
          </a:p>
          <a:p>
            <a:pPr algn="just"/>
            <a:r>
              <a:rPr lang="ru-RU" sz="3200" b="1" dirty="0" smtClean="0"/>
              <a:t>Теплопроводность</a:t>
            </a:r>
          </a:p>
          <a:p>
            <a:pPr algn="just"/>
            <a:r>
              <a:rPr lang="ru-RU" sz="3200" b="1" dirty="0" smtClean="0"/>
              <a:t>Электропроводность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https://tapoc.trbo.yandex.net/tapoc_secure_proxy/a671cdfad93ce22392e7867298cadd5a?url=http%3A%2F%2Fwww.best-service24.de%2Fmedia%2Fcatalog%2Fproduct%2Fcache%2F2%2Fthumbnail%2F800x800%2F9df78eab33525d08d6e5fb8d27136e95%2Fmig%2F238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928802"/>
            <a:ext cx="1857388" cy="1857388"/>
          </a:xfrm>
          <a:prstGeom prst="rect">
            <a:avLst/>
          </a:prstGeom>
          <a:noFill/>
        </p:spPr>
      </p:pic>
      <p:pic>
        <p:nvPicPr>
          <p:cNvPr id="1032" name="Picture 8" descr="https://tapoc.trbo.yandex.net/tapoc_secure_proxy/1ba0085620ec35006b2a1603068db213?url=http%3A%2F%2Fstdx.ru%2Fwp-content%2Fuploads%2Fmetal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928670"/>
            <a:ext cx="2100068" cy="178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C0000"/>
                </a:solidFill>
                <a:effectLst/>
                <a:latin typeface="Arial" charset="0"/>
              </a:rPr>
              <a:t>В технике металлы делят на: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285860"/>
            <a:ext cx="232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Черные металлы</a:t>
            </a:r>
            <a:endParaRPr lang="ru-RU" dirty="0"/>
          </a:p>
        </p:txBody>
      </p:sp>
      <p:pic>
        <p:nvPicPr>
          <p:cNvPr id="12" name="Picture 4" descr="магнетит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1891058" cy="17859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6" descr="пири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643050"/>
            <a:ext cx="2716815" cy="17859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500694" y="1285860"/>
            <a:ext cx="2457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Цветные металлы</a:t>
            </a:r>
            <a:endParaRPr lang="ru-RU" dirty="0"/>
          </a:p>
        </p:txBody>
      </p:sp>
      <p:pic>
        <p:nvPicPr>
          <p:cNvPr id="15" name="Picture 6" descr="халькопири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643050"/>
            <a:ext cx="1857388" cy="18573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4" descr="пентланди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643050"/>
            <a:ext cx="1857420" cy="18574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14348" y="3643314"/>
            <a:ext cx="222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Редкие металлы</a:t>
            </a:r>
            <a:endParaRPr lang="ru-RU" dirty="0"/>
          </a:p>
        </p:txBody>
      </p:sp>
      <p:pic>
        <p:nvPicPr>
          <p:cNvPr id="18" name="Picture 6" descr="сфе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071943"/>
            <a:ext cx="1857356" cy="185735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5" descr="эвдиали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7" y="4071942"/>
            <a:ext cx="2857520" cy="18573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572132" y="3643314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Благородные металлы</a:t>
            </a:r>
            <a:endParaRPr lang="ru-RU" b="1" dirty="0"/>
          </a:p>
        </p:txBody>
      </p:sp>
      <p:pic>
        <p:nvPicPr>
          <p:cNvPr id="21" name="Picture 5" descr="золот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4071942"/>
            <a:ext cx="2071702" cy="18573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6" descr="платин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1" y="4071942"/>
            <a:ext cx="2071670" cy="185124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41763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C0000"/>
                </a:solidFill>
                <a:effectLst/>
                <a:latin typeface="Arial" charset="0"/>
              </a:rPr>
              <a:t>Химические свойства металлов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Металлы взаимодействуют: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С </a:t>
            </a:r>
            <a:r>
              <a:rPr lang="ru-RU" sz="2400" dirty="0" smtClean="0">
                <a:latin typeface="Arial Black" pitchFamily="34" charset="0"/>
              </a:rPr>
              <a:t>неметаллами</a:t>
            </a:r>
            <a:r>
              <a:rPr lang="ru-RU" dirty="0" smtClean="0"/>
              <a:t> с образованием </a:t>
            </a:r>
            <a:r>
              <a:rPr lang="ru-RU" b="1" dirty="0" smtClean="0">
                <a:solidFill>
                  <a:srgbClr val="C00000"/>
                </a:solidFill>
              </a:rPr>
              <a:t>бинарных соединений </a:t>
            </a:r>
            <a:r>
              <a:rPr lang="ru-RU" dirty="0" smtClean="0"/>
              <a:t>(оксидов, гидридов, сульфидов, галогенидов и др.)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С </a:t>
            </a:r>
            <a:r>
              <a:rPr lang="ru-RU" sz="2400" dirty="0" smtClean="0">
                <a:latin typeface="Arial Black" pitchFamily="34" charset="0"/>
              </a:rPr>
              <a:t>водой</a:t>
            </a:r>
            <a:r>
              <a:rPr lang="ru-RU" dirty="0" smtClean="0"/>
              <a:t> с образованием щелочей или оксидов и выделением </a:t>
            </a:r>
            <a:r>
              <a:rPr lang="ru-RU" b="1" dirty="0" smtClean="0">
                <a:solidFill>
                  <a:srgbClr val="C00000"/>
                </a:solidFill>
              </a:rPr>
              <a:t>водорода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С растворами </a:t>
            </a:r>
            <a:r>
              <a:rPr lang="ru-RU" sz="2400" dirty="0" smtClean="0">
                <a:latin typeface="Arial Black" pitchFamily="34" charset="0"/>
              </a:rPr>
              <a:t>кислот</a:t>
            </a:r>
            <a:r>
              <a:rPr lang="ru-RU" dirty="0" smtClean="0"/>
              <a:t> с образованием солей и выделением </a:t>
            </a:r>
            <a:r>
              <a:rPr lang="ru-RU" b="1" dirty="0" smtClean="0">
                <a:solidFill>
                  <a:srgbClr val="C00000"/>
                </a:solidFill>
              </a:rPr>
              <a:t>водорода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С растворами </a:t>
            </a:r>
            <a:r>
              <a:rPr lang="ru-RU" sz="2400" dirty="0" smtClean="0">
                <a:latin typeface="Arial Black" pitchFamily="34" charset="0"/>
              </a:rPr>
              <a:t>солей</a:t>
            </a:r>
            <a:r>
              <a:rPr lang="ru-RU" dirty="0" smtClean="0"/>
              <a:t> с образованием новой </a:t>
            </a:r>
            <a:r>
              <a:rPr lang="ru-RU" b="1" dirty="0" smtClean="0"/>
              <a:t>соли</a:t>
            </a:r>
            <a:r>
              <a:rPr lang="ru-RU" dirty="0" smtClean="0"/>
              <a:t> и нового </a:t>
            </a:r>
            <a:r>
              <a:rPr lang="ru-RU" b="1" dirty="0" smtClean="0">
                <a:solidFill>
                  <a:srgbClr val="C00000"/>
                </a:solidFill>
              </a:rPr>
              <a:t>металла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m1-tub-ru.yandex.net/i?id=5a5a77455b30cad559d27cd5447aa790&amp;n=33&amp;h=190&amp;w=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2874"/>
            <a:ext cx="3071834" cy="18827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428736"/>
            <a:ext cx="4572032" cy="5143536"/>
          </a:xfrm>
        </p:spPr>
        <p:txBody>
          <a:bodyPr>
            <a:normAutofit fontScale="92500" lnSpcReduction="20000"/>
          </a:bodyPr>
          <a:lstStyle/>
          <a:p>
            <a:pPr marL="108000" indent="411480" algn="just">
              <a:buFont typeface="Arial" pitchFamily="34" charset="0"/>
              <a:buChar char="•"/>
            </a:pPr>
            <a:r>
              <a:rPr lang="ru-RU" dirty="0" smtClean="0"/>
              <a:t>	</a:t>
            </a:r>
            <a:r>
              <a:rPr lang="ru-RU" b="1" dirty="0" smtClean="0"/>
              <a:t>В свободном состоянии в природе встречаются только некоторые металлы:</a:t>
            </a:r>
          </a:p>
          <a:p>
            <a:pPr marL="108000" indent="411480" algn="just">
              <a:buFont typeface="Arial" pitchFamily="34" charset="0"/>
              <a:buChar char="•"/>
            </a:pPr>
            <a:r>
              <a:rPr lang="ru-RU" b="1" dirty="0" smtClean="0"/>
              <a:t> золото</a:t>
            </a:r>
          </a:p>
          <a:p>
            <a:pPr marL="108000" indent="411480" algn="just">
              <a:buFont typeface="Arial" pitchFamily="34" charset="0"/>
              <a:buChar char="•"/>
            </a:pPr>
            <a:r>
              <a:rPr lang="ru-RU" b="1" dirty="0" smtClean="0"/>
              <a:t> платина</a:t>
            </a:r>
          </a:p>
          <a:p>
            <a:pPr marL="108000" indent="411480" algn="just">
              <a:buFont typeface="Arial" pitchFamily="34" charset="0"/>
              <a:buChar char="•"/>
            </a:pPr>
            <a:r>
              <a:rPr lang="ru-RU" b="1" dirty="0" smtClean="0"/>
              <a:t> палладий</a:t>
            </a:r>
          </a:p>
          <a:p>
            <a:pPr marL="108000" indent="411480" algn="just">
              <a:buFont typeface="Arial" pitchFamily="34" charset="0"/>
              <a:buChar char="•"/>
            </a:pPr>
            <a:r>
              <a:rPr lang="ru-RU" b="1" dirty="0" smtClean="0"/>
              <a:t> родий. </a:t>
            </a:r>
          </a:p>
          <a:p>
            <a:pPr marL="108000" indent="411480" algn="just">
              <a:buNone/>
            </a:pPr>
            <a:r>
              <a:rPr lang="ru-RU" b="1" dirty="0" smtClean="0"/>
              <a:t>Большинство металлов встречаются в природе в виде соединений: оксидов, сульфидов, хлоридов, сульфатов и т.д. </a:t>
            </a:r>
            <a:endParaRPr lang="ru-RU" b="1" dirty="0"/>
          </a:p>
        </p:txBody>
      </p:sp>
      <p:pic>
        <p:nvPicPr>
          <p:cNvPr id="1026" name="Picture 2" descr="https://im2-tub-ru.yandex.net/i?id=5b1356116278d160768bb408a5a84c65&amp;n=33&amp;h=190&amp;w=2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643182"/>
            <a:ext cx="3107551" cy="2071702"/>
          </a:xfrm>
          <a:prstGeom prst="rect">
            <a:avLst/>
          </a:prstGeom>
          <a:noFill/>
        </p:spPr>
      </p:pic>
      <p:pic>
        <p:nvPicPr>
          <p:cNvPr id="1028" name="Picture 4" descr="https://im0-tub-ru.yandex.net/i?id=c767b74c1b1bf0b67cc443a68266275e&amp;n=33&amp;h=190&amp;w=2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256"/>
            <a:ext cx="3107551" cy="2071702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41763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C0000"/>
                </a:solidFill>
                <a:effectLst/>
                <a:latin typeface="Arial" charset="0"/>
              </a:rPr>
              <a:t>Нахождение металлов в природе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142984"/>
            <a:ext cx="4929222" cy="5286412"/>
          </a:xfrm>
        </p:spPr>
        <p:txBody>
          <a:bodyPr>
            <a:normAutofit fontScale="92500" lnSpcReduction="10000"/>
          </a:bodyPr>
          <a:lstStyle/>
          <a:p>
            <a:pPr marL="180000" indent="411480" algn="just">
              <a:buNone/>
            </a:pPr>
            <a:r>
              <a:rPr lang="ru-RU" b="1" dirty="0" err="1" smtClean="0"/>
              <a:t>Металлурги́я</a:t>
            </a:r>
            <a:r>
              <a:rPr lang="ru-RU" b="1" dirty="0" smtClean="0"/>
              <a:t> —область науки и техники, охватывающая процессы получения металлов из руд или других материалов, а также процессы, связанные с изменением химического состава, структуры и свойств металлических сплавов. В настоящее время металлургия является также отраслью промышленности.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001156" cy="141763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Производство  металлов</a:t>
            </a:r>
          </a:p>
        </p:txBody>
      </p:sp>
      <p:pic>
        <p:nvPicPr>
          <p:cNvPr id="21506" name="Picture 2" descr="https://im0-tub-ru.yandex.net/i?id=43ee45c664d4133668298db1c5917823&amp;n=33&amp;h=190&amp;w=2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2771775" cy="1809751"/>
          </a:xfrm>
          <a:prstGeom prst="rect">
            <a:avLst/>
          </a:prstGeom>
          <a:noFill/>
        </p:spPr>
      </p:pic>
      <p:pic>
        <p:nvPicPr>
          <p:cNvPr id="21508" name="Picture 4" descr="https://tapoc.trbo.yandex.net/tapoc_secure_proxy/da63bcf272e9000b4836f5d10015478e?url=http%3A%2F%2Fwww.kadri.com.ua%2Fuploads%2Fposts%2F2015-11%2F1448899919_kmo_079384_0000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428868"/>
            <a:ext cx="3000396" cy="2245351"/>
          </a:xfrm>
          <a:prstGeom prst="rect">
            <a:avLst/>
          </a:prstGeom>
          <a:noFill/>
        </p:spPr>
      </p:pic>
      <p:pic>
        <p:nvPicPr>
          <p:cNvPr id="21510" name="Picture 6" descr="https://im2-tub-ru.yandex.net/i?id=b5d94bd034b79bebd3077880cfaa7faf&amp;n=33&amp;h=190&amp;w=2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72008"/>
            <a:ext cx="2714625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|7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158</TotalTime>
  <Words>158</Words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  Металлы – химические элементы, образующие в свободном состоянии простые вещества с металлической связью.    </vt:lpstr>
      <vt:lpstr>Слайд 3</vt:lpstr>
      <vt:lpstr>Физические свойства металлов.</vt:lpstr>
      <vt:lpstr>Физические свойства металлов.</vt:lpstr>
      <vt:lpstr>В технике металлы делят на:</vt:lpstr>
      <vt:lpstr>Химические свойства металлов</vt:lpstr>
      <vt:lpstr>Нахождение металлов в природе</vt:lpstr>
      <vt:lpstr>Слайд 9</vt:lpstr>
      <vt:lpstr>Благодарю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О.Е. Клочкова</dc:creator>
  <cp:lastModifiedBy>Klochkova</cp:lastModifiedBy>
  <cp:revision>22</cp:revision>
  <dcterms:created xsi:type="dcterms:W3CDTF">2016-03-01T07:30:04Z</dcterms:created>
  <dcterms:modified xsi:type="dcterms:W3CDTF">2016-04-15T08:55:02Z</dcterms:modified>
</cp:coreProperties>
</file>