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9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88" autoAdjust="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Klochkova\Music\Klassicheskaya-muzykaAndante-fortepiano-Dorozhka-01(muzofon.com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214554"/>
            <a:ext cx="8062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«Металлы и их использование в военном деле»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286256"/>
            <a:ext cx="8062912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Презентацию подготовили преподаватели:</a:t>
            </a:r>
          </a:p>
          <a:p>
            <a:r>
              <a:rPr lang="ru-RU" sz="2400" b="1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О.В. </a:t>
            </a:r>
            <a:r>
              <a:rPr lang="ru-RU" sz="2400" b="1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Сологубова</a:t>
            </a:r>
            <a:endParaRPr lang="ru-RU" sz="2400" b="1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О.Е. Клочкова</a:t>
            </a:r>
          </a:p>
        </p:txBody>
      </p:sp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КУРСАВСКИЙ РЕГИОНАЛЬНЫЙ КОЛЛЕДЖ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ИНТЕГРАЛ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157518"/>
            <a:ext cx="8215370" cy="414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576" lvl="0" algn="r">
              <a:buClr>
                <a:srgbClr val="FF388C"/>
              </a:buClr>
              <a:buSzPct val="80000"/>
            </a:pPr>
            <a:r>
              <a:rPr lang="ru-RU" sz="2000" b="1" dirty="0" smtClean="0">
                <a:ln>
                  <a:solidFill>
                    <a:srgbClr val="666666"/>
                  </a:solidFill>
                </a:ln>
              </a:rPr>
              <a:t>Интегрированный урок Химия - Литература по теме:</a:t>
            </a:r>
            <a:endParaRPr lang="ru-RU" sz="2000" b="1" dirty="0">
              <a:ln>
                <a:solidFill>
                  <a:srgbClr val="666666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585789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Курсавка</a:t>
            </a:r>
          </a:p>
          <a:p>
            <a:pPr algn="ctr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14290"/>
            <a:ext cx="4572032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Свинец </a:t>
            </a:r>
            <a:endParaRPr lang="ru-RU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929058" y="1000109"/>
            <a:ext cx="47149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Свинец - синевато-серый металл, тяжелый, мягкий, ковкий. На воздухе покрывается оксидной пленкой, стойкой к химическим воздействиям. Используют для изготовления пластин для аккумуляторов, оболочек электрических кабелей, защиты от гамма-излучения, как компонент типографских и антифрикционных сплавов,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полупроводных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материалов.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 descr="https://tapoc.trbo.yandex.net/tapoc_secure_proxy/6d9583068ba41eb952a5b2b52ad0eb9f?url=http%3A%2F%2Ffurnicarium.ru%2Fuploads%2Fimages%2F00%2F00%2F13%2F2011%2F04%2F20%2Faadc8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3539717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tapoc.trbo.yandex.net/tapoc_secure_proxy/5e92877ead11bb5a650a7608029b7cb0?url=http%3A%2F%2Fwww.corbins.com%2Fimages%2F3lead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162008" cy="192882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14290"/>
            <a:ext cx="8358246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Свинец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940" name="Picture 4" descr="https://tapoc.trbo.yandex.net/tapoc_secure_proxy/ee7686d77c92468ac0fd5dbdd8c4cecc?url=http%3A%2F%2Fimg.vp43.ru%2Fnews%2F4%2F4286%2F0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142984"/>
            <a:ext cx="4071934" cy="2457493"/>
          </a:xfrm>
          <a:prstGeom prst="rect">
            <a:avLst/>
          </a:prstGeom>
          <a:noFill/>
        </p:spPr>
      </p:pic>
      <p:pic>
        <p:nvPicPr>
          <p:cNvPr id="39942" name="Picture 6" descr="https://tapoc.trbo.yandex.net/tapoc_secure_proxy/28ce57fbe505a7aae936793ec5e6aae1?url=http%3A%2F%2Fs.66.ru%2Fphotos%2F0%2F46%2F77%2F4ffb272de4a76_norm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4286250" cy="2971801"/>
          </a:xfrm>
          <a:prstGeom prst="rect">
            <a:avLst/>
          </a:prstGeom>
          <a:noFill/>
        </p:spPr>
      </p:pic>
      <p:pic>
        <p:nvPicPr>
          <p:cNvPr id="39944" name="Picture 8" descr="https://tapoc.trbo.yandex.net/tapoc_secure_proxy/aca8c584e11298e1547867ca3ee171d2?url=http%3A%2F%2F2cafe.net%2Fuploads%2Fposts%2F2012-04%2Fday_09%2F1333972117712cd3d9be9059480264472c591d8b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643314"/>
            <a:ext cx="417195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85728"/>
            <a:ext cx="4857784" cy="64294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Никель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1000108"/>
            <a:ext cx="51435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/>
              <a:t>Никель – это цветной металл, обладающий пластичностью и ковкостью, очень твердый, серебристо-белого цвета, является ферромагнетиком, химически слабо активен, покрывается тонким слоем оксида на воздухе.</a:t>
            </a:r>
            <a:r>
              <a:rPr lang="ru-RU" dirty="0" smtClean="0"/>
              <a:t> </a:t>
            </a:r>
          </a:p>
          <a:p>
            <a:pPr indent="457200" algn="just"/>
            <a:r>
              <a:rPr lang="ru-RU" b="1" dirty="0" smtClean="0"/>
              <a:t>Добавка никеля к стали увеличивает твердость и временное прочное сопротивление последней, не вызывая соответственного уменьшения вязкости. Эти свойства никеля делают его чрезвычайно желательным компонентом в сталях, идущих на изготовление орудий, броневых плит для военных судов и разного рода брони.</a:t>
            </a:r>
          </a:p>
          <a:p>
            <a:pPr algn="just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000372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63" name="Picture 3" descr="https://tapoc.trbo.yandex.net/tapoc_secure_proxy/7325a247f77c15600d8482caf905f00c?url=http%3A%2F%2Fimages.astronet.ru%2Fpubd%2F2002%2F10%2F11%2F0001180155%2Fpb_02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3071834" cy="3440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285728"/>
            <a:ext cx="8429684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Никель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986" name="Picture 2" descr="https://tapoc.trbo.yandex.net/tapoc_secure_proxy/bf3001317fe6ba65d059becf7647dfef?url=http%3A%2F%2Fic.pics.livejournal.com%2Fanalitic%2F34244958%2F376171%2F376171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7620000" cy="2647951"/>
          </a:xfrm>
          <a:prstGeom prst="rect">
            <a:avLst/>
          </a:prstGeom>
          <a:noFill/>
        </p:spPr>
      </p:pic>
      <p:pic>
        <p:nvPicPr>
          <p:cNvPr id="41988" name="Picture 4" descr="https://tapoc.trbo.yandex.net/tapoc_secure_proxy/38cc917d06bbfa49a3dedc29a074d430?url=http%3A%2F%2Fbtrinfo.ru%2Fupload%2Finformation_system_4%2F4%2F1%2F0%2Fitem_410%2Finformation_items_4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0" y="1928802"/>
            <a:ext cx="4476750" cy="3171826"/>
          </a:xfrm>
          <a:prstGeom prst="rect">
            <a:avLst/>
          </a:prstGeom>
          <a:noFill/>
        </p:spPr>
      </p:pic>
      <p:pic>
        <p:nvPicPr>
          <p:cNvPr id="41990" name="Picture 6" descr="https://tapoc.trbo.yandex.net/tapoc_secure_proxy/193340e8968388a4b12b618a0e38a02b?url=http%3A%2F%2Fi.imgur.com%2F0RyLNP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143248"/>
            <a:ext cx="5214894" cy="3502670"/>
          </a:xfrm>
          <a:prstGeom prst="rect">
            <a:avLst/>
          </a:prstGeom>
          <a:noFill/>
        </p:spPr>
      </p:pic>
      <p:pic>
        <p:nvPicPr>
          <p:cNvPr id="41992" name="Picture 8" descr="https://tapoc.trbo.yandex.net/tapoc_secure_proxy/92ab3456c1066df105caad75e4299745?url=http%3A%2F%2Fcdn.pyramydair.com%2Fimages%2Fzoomed%2FCometa-Indian-Pistol-177-NICKEL_C-INN177_zm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429132"/>
            <a:ext cx="300039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428604"/>
            <a:ext cx="4043362" cy="785818"/>
          </a:xfrm>
        </p:spPr>
        <p:txBody>
          <a:bodyPr/>
          <a:lstStyle/>
          <a:p>
            <a:pPr algn="ctr"/>
            <a:r>
              <a:rPr lang="ru-RU" dirty="0" smtClean="0"/>
              <a:t>Алюминий</a:t>
            </a:r>
            <a:endParaRPr lang="ru-RU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786182" y="1285860"/>
            <a:ext cx="492922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серебристо-белый металл, легкий, пластичный, 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высокой электропроводимостью. Химически активен (на воздухе покрывается защитной пленкой). По распространенности в природе занимает 3-е место среди элементов и 1-е среди металлов.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3" descr="https://tapoc.trbo.yandex.net/tapoc_secure_proxy/5541265a2ce383083255d975258bea53?url=http%3A%2F%2Fkurs.znate.ru%2Fpars_docs%2Frefs%2F109%2F108348%2F108348_html_3b71a2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3190875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285728"/>
            <a:ext cx="8401080" cy="7858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Алюминий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4034" name="Picture 2" descr="https://tapoc.trbo.yandex.net/tapoc_secure_proxy/29297e588747e18ba6be755ac88eebf1?url=http%3A%2F%2Ffestival.1september.ru%2Farticles%2F591355%2F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3953630" cy="2071702"/>
          </a:xfrm>
          <a:prstGeom prst="rect">
            <a:avLst/>
          </a:prstGeom>
          <a:noFill/>
        </p:spPr>
      </p:pic>
      <p:pic>
        <p:nvPicPr>
          <p:cNvPr id="44036" name="Picture 4" descr="https://tapoc.trbo.yandex.net/tapoc_secure_proxy/560c23b4aee7f13f55ad3da748b0e504?url=http%3A%2F%2Fimages.uncyclomedia.co%2Funcyclopedia%2Fen%2Fe%2Fee%2FNapalm_bomb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000108"/>
            <a:ext cx="4570495" cy="3643338"/>
          </a:xfrm>
          <a:prstGeom prst="rect">
            <a:avLst/>
          </a:prstGeom>
          <a:noFill/>
        </p:spPr>
      </p:pic>
      <p:pic>
        <p:nvPicPr>
          <p:cNvPr id="44038" name="Picture 6" descr="https://tapoc.trbo.yandex.net/tapoc_secure_proxy/38fb608197df2de1d71590e337ef0915?url=http%3A%2F%2Fwww.profarmy.ru%2Fimages%2Fphoto%2F9809_1359371118_0_p.jpg"/>
          <p:cNvPicPr>
            <a:picLocks noChangeAspect="1" noChangeArrowheads="1"/>
          </p:cNvPicPr>
          <p:nvPr/>
        </p:nvPicPr>
        <p:blipFill>
          <a:blip r:embed="rId4"/>
          <a:srcRect t="20000" b="9999"/>
          <a:stretch>
            <a:fillRect/>
          </a:stretch>
        </p:blipFill>
        <p:spPr bwMode="auto">
          <a:xfrm>
            <a:off x="285720" y="3286124"/>
            <a:ext cx="4694464" cy="3286148"/>
          </a:xfrm>
          <a:prstGeom prst="rect">
            <a:avLst/>
          </a:prstGeom>
          <a:noFill/>
        </p:spPr>
      </p:pic>
      <p:pic>
        <p:nvPicPr>
          <p:cNvPr id="44040" name="Picture 8" descr="https://tapoc.trbo.yandex.net/tapoc_secure_proxy/8c4cb9696b8dbd9d78c31416105638bf?url=http%3A%2F%2Fsnegopad.net%2Ffoto5%2F6e7dffffd0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3330" y="4214818"/>
            <a:ext cx="4212521" cy="2322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428604"/>
            <a:ext cx="4900618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Олово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1142984"/>
            <a:ext cx="47149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Олово – серебристо-белый металл, мягкий, пластичный. При определенной плотности на воздухе тускнеет, покрывается пленкой оксида, стойкой к химическим реагентам. Олово – компонент многих сплавов. Идет на покрытие металлов для защиты их от коррозии, на изготовление белой жести для консервных банок.</a:t>
            </a:r>
            <a:endParaRPr lang="ru-RU" b="1" dirty="0" smtClean="0"/>
          </a:p>
          <a:p>
            <a:pPr algn="just"/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5058" name="Picture 2" descr="https://tapoc.trbo.yandex.net/tapoc_secure_proxy/c4a57848a30ad09e5f0bc6d3a77bdc6b?url=http%3A%2F%2Fst2.stpulscen.ru%2Fimages%2Fproduct%2F046%2F035%2F023_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321471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500042"/>
            <a:ext cx="5757874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Медь </a:t>
            </a:r>
            <a:endParaRPr lang="ru-RU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643306" y="1214422"/>
            <a:ext cx="507209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металл красного (в изломе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цвета, ковкий и мягкий, хороший проводник тепла и электричества. Медь химически малоактивна, в атмосфере, содержащей углекислый газ, пары воды и др. покрывается патиной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зеленоватой пленкой. Главное применение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производство проводов. Изготавливают также теплообменники, вакуум-аппараты, трубопроводы. Более 30% меди идет на сплавы.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3" name="Picture 3" descr="https://im1-tub-ru.yandex.net/i?id=32543b52b53b844293ed6f3b6b6e64cf&amp;n=33&amp;h=190&amp;w=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300039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tapoc.trbo.yandex.net/tapoc_secure_proxy/ebc4533696647476bb92f895fed90be9?url=http%3A%2F%2Fs017.radikal.ru%2Fi408%2F1505%2F2f%2Ff4ddee30f4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1894" cy="6643710"/>
          </a:xfrm>
          <a:prstGeom prst="rect">
            <a:avLst/>
          </a:prstGeom>
          <a:noFill/>
        </p:spPr>
      </p:pic>
      <p:pic>
        <p:nvPicPr>
          <p:cNvPr id="47108" name="Picture 4" descr="https://tapoc.trbo.yandex.net/tapoc_secure_proxy/e478305de459a437a6c642ae3ae5de47?url=http%3A%2F%2Fwww.krasfun.ru%2Fimages%2F2015%2F4%2F0d249_Soviet_Cenotaph_Berlin_Treptow-1280x853.jpg"/>
          <p:cNvPicPr>
            <a:picLocks noChangeAspect="1" noChangeArrowheads="1"/>
          </p:cNvPicPr>
          <p:nvPr/>
        </p:nvPicPr>
        <p:blipFill>
          <a:blip r:embed="rId3"/>
          <a:srcRect r="7692"/>
          <a:stretch>
            <a:fillRect/>
          </a:stretch>
        </p:blipFill>
        <p:spPr bwMode="auto">
          <a:xfrm>
            <a:off x="0" y="0"/>
            <a:ext cx="9144000" cy="6601410"/>
          </a:xfrm>
          <a:prstGeom prst="rect">
            <a:avLst/>
          </a:prstGeom>
          <a:noFill/>
        </p:spPr>
      </p:pic>
      <p:pic>
        <p:nvPicPr>
          <p:cNvPr id="47110" name="Picture 6" descr="https://tapoc.trbo.yandex.net/tapoc_secure_proxy/f18e05a3a83b87e8eb60787dda1fbb19?url=http%3A%2F%2Frpp.nashaucheba.ru%2Fpars_docs%2Frefs%2F4%2F3587%2Fimg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357166"/>
            <a:ext cx="5472122" cy="642942"/>
          </a:xfrm>
        </p:spPr>
        <p:txBody>
          <a:bodyPr/>
          <a:lstStyle/>
          <a:p>
            <a:pPr algn="ctr"/>
            <a:r>
              <a:rPr lang="ru-RU" dirty="0" smtClean="0"/>
              <a:t>Золото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1071546"/>
            <a:ext cx="521497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Золото – благородный металл желтого цвета, ковкий, химически весьма инертен, на воздухе и при нагревании не изменяется. Первый из открытых человеком металлов. В природе встречается главным образом самородное золото. Золото обычно используется в виде сплавов с другими металлами. При сохранении основных свойств золото в сплавах обладает большой твердостью и прочностью, и позволяет его экономить. Из сплавов золота с платиной делают химически стойкую аппаратуру. </a:t>
            </a:r>
            <a:endParaRPr lang="ru-RU" sz="2000" b="1" dirty="0"/>
          </a:p>
        </p:txBody>
      </p:sp>
      <p:pic>
        <p:nvPicPr>
          <p:cNvPr id="48130" name="Picture 2" descr="https://tapoc.trbo.yandex.net/tapoc_secure_proxy/d2a6bae96f4dfe71bf6a478a7ed62074?url=http%3A%2F%2Fservis-teplo.ru%2Fimages%2F7%2F7%2Fzoloto-simvol-metall-ehlement-slovo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183880" cy="67665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Цель занятия: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5691198" cy="2652720"/>
          </a:xfrm>
        </p:spPr>
        <p:txBody>
          <a:bodyPr>
            <a:normAutofit fontScale="92500" lnSpcReduction="20000"/>
          </a:bodyPr>
          <a:lstStyle/>
          <a:p>
            <a:r>
              <a:rPr lang="ru-RU" sz="3100" b="1" dirty="0" smtClean="0"/>
              <a:t>обобщить знания о металлах; развивать у обучающихся познавательный интерес, реализуя </a:t>
            </a:r>
            <a:r>
              <a:rPr lang="ru-RU" sz="3100" b="1" dirty="0" err="1" smtClean="0"/>
              <a:t>межпредметные</a:t>
            </a:r>
            <a:r>
              <a:rPr lang="ru-RU" sz="3100" b="1" dirty="0" smtClean="0"/>
              <a:t> связи химии и литературы. </a:t>
            </a:r>
          </a:p>
          <a:p>
            <a:endParaRPr lang="ru-RU" dirty="0"/>
          </a:p>
        </p:txBody>
      </p:sp>
      <p:pic>
        <p:nvPicPr>
          <p:cNvPr id="149506" name="Picture 2" descr="https://tapoc.trbo.yandex.net/tapoc_secure_proxy/1995c098375052e173cae3ce766883e6?url=http%3A%2F%2Fia-micro-settlement.pbworks.com%2Ff%2F1214582820%2Fscie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8604"/>
            <a:ext cx="3406022" cy="3143272"/>
          </a:xfrm>
          <a:prstGeom prst="rect">
            <a:avLst/>
          </a:prstGeom>
          <a:noFill/>
        </p:spPr>
      </p:pic>
      <p:pic>
        <p:nvPicPr>
          <p:cNvPr id="149508" name="Picture 4" descr="https://im2-tub-ru.yandex.net/i?id=dfe9a42e698d9144317d2ea06d8fbd34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500438"/>
            <a:ext cx="343804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357166"/>
            <a:ext cx="8329642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Золото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9154" name="Picture 2" descr="https://tapoc.trbo.yandex.net/tapoc_secure_proxy/40e261d9fadafe56a04001dd6c923708?url=http%3A%2F%2Fwww.volynnews.com%2Ffiles%2Fnews%2F2010%2F05-07%2F14967-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3929089" cy="2999305"/>
          </a:xfrm>
          <a:prstGeom prst="rect">
            <a:avLst/>
          </a:prstGeom>
          <a:noFill/>
        </p:spPr>
      </p:pic>
      <p:pic>
        <p:nvPicPr>
          <p:cNvPr id="49156" name="Picture 4" descr="https://tapoc.trbo.yandex.net/tapoc_secure_proxy/29d5c32d84ef931d52229757a4a67060?url=http%3A%2F%2Fvsr.mil.by%2Fwp-content%2Fuploads%2F2013%2F03%2F59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142984"/>
            <a:ext cx="2466963" cy="4495605"/>
          </a:xfrm>
          <a:prstGeom prst="rect">
            <a:avLst/>
          </a:prstGeom>
          <a:noFill/>
        </p:spPr>
      </p:pic>
      <p:pic>
        <p:nvPicPr>
          <p:cNvPr id="49158" name="Picture 6" descr="http://www.chaltlib.ru/images/medali/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857628"/>
            <a:ext cx="2357454" cy="2660556"/>
          </a:xfrm>
          <a:prstGeom prst="rect">
            <a:avLst/>
          </a:prstGeom>
          <a:noFill/>
        </p:spPr>
      </p:pic>
      <p:pic>
        <p:nvPicPr>
          <p:cNvPr id="49160" name="Picture 8" descr="http://www.chaltlib.ru/images/medali/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857628"/>
            <a:ext cx="277647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428604"/>
            <a:ext cx="5040608" cy="7858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Серебро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1214422"/>
            <a:ext cx="47149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Серебро — серебристый металл блестящий, белого цвета (t=962°С), ковкий и пластичный, легко поддающийся обработке. Серебро занимает лидирующее место среди металлов - проводников тепла и электричества. </a:t>
            </a:r>
            <a:endParaRPr lang="ru-RU" sz="2400" b="1" dirty="0"/>
          </a:p>
        </p:txBody>
      </p:sp>
      <p:pic>
        <p:nvPicPr>
          <p:cNvPr id="34818" name="Picture 2" descr="https://im1-tub-ru.yandex.net/i?id=b31ed8868623f8d825f45b8da1c5760f&amp;n=33&amp;h=190&amp;w=2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3478653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714512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err="1" smtClean="0"/>
              <a:t>Синквейн</a:t>
            </a:r>
            <a:r>
              <a:rPr lang="ru-RU" dirty="0" smtClean="0"/>
              <a:t> – это стихотворение</a:t>
            </a:r>
            <a:r>
              <a:rPr lang="ru-RU" dirty="0" smtClean="0"/>
              <a:t>, написанное по следующим правилам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00034" y="2143116"/>
            <a:ext cx="800105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строка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 существительное, выражающее главную тему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cинквейна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строка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два прилагательных, выражающих главную мысль.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строка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три глагола, описывающие действия в рамках темы.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строка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фраза, несущая определенный смысл.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строка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заключение в форме существительного (ассоциация с первым словом).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/>
          <a:lstStyle/>
          <a:p>
            <a:r>
              <a:rPr lang="ru-RU" dirty="0" err="1" smtClean="0"/>
              <a:t>Синквейн</a:t>
            </a:r>
            <a:r>
              <a:rPr lang="ru-RU" dirty="0" smtClean="0"/>
              <a:t> о золоте</a:t>
            </a:r>
            <a:endParaRPr lang="ru-RU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28596" y="1714488"/>
            <a:ext cx="79296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Золото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Мягкий,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химическистойкий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Добывают, промывают, извлекают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Благородный металл желтого цвета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Драгоценность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28596" y="1785926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написать научно-фантастический рассказ с использованием прозвучавших на уроке терминов.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714620"/>
            <a:ext cx="8183880" cy="150019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tapoc.trbo.yandex.net/tapoc_secure_proxy/161551b7907c7a781d901ac60ceb99ef?url=http%3A%2F%2Fmedia.nn.ru%2Fdata%2Fblog%2F2015-04%2F5832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0" name="Picture 14" descr="https://tapoc.trbo.yandex.net/tapoc_secure_proxy/4f84bd14786dc9601c72ac3b0666ea55?url=http%3A%2F%2Fwww.vmr-mo.ru%2Fupload%2Fiblock%2Fe7b%2Fzvezdnoe-slov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714488"/>
            <a:ext cx="70223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909E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знай, тебе скажу без наставлений,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28599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909E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 ты биолог, физик или химик – 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2857496"/>
            <a:ext cx="7657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909E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должен быть искусством вдохновим.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3429000"/>
            <a:ext cx="84431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909E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станешь ты творцом открытий разных,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000504"/>
            <a:ext cx="71035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909E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сможешь воплотить свои мечты,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4572008"/>
            <a:ext cx="74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909E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к литературе безучастен,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5214950"/>
            <a:ext cx="50662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909E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Поэзию не понимаешь 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" y="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kumimoji="0" lang="ru-RU" sz="3200" b="1" i="1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909E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б ни был ты, прекрасный гений,</a:t>
            </a:r>
            <a:endParaRPr lang="ru-RU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909E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71480"/>
            <a:ext cx="67981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909E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Твои творения окажутся пустыми,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142984"/>
            <a:ext cx="61552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909E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ты будешь сух и нелюдим</a:t>
            </a: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909E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2" name="Klassicheskaya-muzykaAndante-fortepiano-Dorozhka-01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1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1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15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1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1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80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1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1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1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1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950"/>
                            </p:stCondLst>
                            <p:childTnLst>
                              <p:par>
                                <p:cTn id="5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1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1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350"/>
                            </p:stCondLst>
                            <p:childTnLst>
                              <p:par>
                                <p:cTn id="6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1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1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4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428604"/>
            <a:ext cx="3286148" cy="5500726"/>
          </a:xfrm>
        </p:spPr>
        <p:txBody>
          <a:bodyPr>
            <a:noAutofit/>
          </a:bodyPr>
          <a:lstStyle/>
          <a:p>
            <a:r>
              <a:rPr lang="ru-RU" sz="2400" dirty="0" smtClean="0"/>
              <a:t>“Не могу представить себе химика, незнакомого с высотами поэзии, с картинами живописи, с хорошей музыкой. Вряд ли он создаст что-либо значительное в своей области”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500825" y="5857892"/>
            <a:ext cx="2214579" cy="50006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/>
              <a:t>А. Е. Арбузов</a:t>
            </a:r>
            <a:endParaRPr lang="ru-RU" sz="1600" b="1" dirty="0"/>
          </a:p>
        </p:txBody>
      </p:sp>
      <p:pic>
        <p:nvPicPr>
          <p:cNvPr id="16386" name="Picture 2" descr="https://tapoc.trbo.yandex.net/tapoc_secure_proxy/05a51fa08d6f57e19ec8c84b41844a40?url=http%3A%2F%2Fwww.ksu.museum.ru%2Fchmku%2Ffoto%2F00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571480"/>
            <a:ext cx="4746711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85728"/>
            <a:ext cx="5000660" cy="642942"/>
          </a:xfrm>
        </p:spPr>
        <p:txBody>
          <a:bodyPr/>
          <a:lstStyle/>
          <a:p>
            <a:pPr algn="ctr"/>
            <a:r>
              <a:rPr lang="ru-RU" dirty="0" smtClean="0"/>
              <a:t>Железо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928670"/>
            <a:ext cx="5214974" cy="5045208"/>
          </a:xfrm>
        </p:spPr>
        <p:txBody>
          <a:bodyPr>
            <a:normAutofit fontScale="25000" lnSpcReduction="20000"/>
          </a:bodyPr>
          <a:lstStyle/>
          <a:p>
            <a:pPr marL="0" indent="265176" algn="just">
              <a:buNone/>
            </a:pPr>
            <a:r>
              <a:rPr lang="ru-RU" sz="8000" b="1" dirty="0" smtClean="0"/>
              <a:t>Железо – это серебристо-белый металл с температурой плавления 1539</a:t>
            </a:r>
            <a:r>
              <a:rPr lang="ru-RU" sz="7200" dirty="0" smtClean="0"/>
              <a:t>°С. </a:t>
            </a:r>
            <a:endParaRPr lang="ru-RU" sz="8000" b="1" dirty="0" smtClean="0"/>
          </a:p>
          <a:p>
            <a:pPr marL="0" indent="265176" algn="just">
              <a:buNone/>
            </a:pPr>
            <a:r>
              <a:rPr lang="ru-RU" sz="8000" b="1" dirty="0" smtClean="0"/>
              <a:t>Очень пластичный, легко обрабатывается, куется, штампуется. </a:t>
            </a:r>
          </a:p>
          <a:p>
            <a:pPr marL="0" indent="265176" algn="just">
              <a:buNone/>
            </a:pPr>
            <a:r>
              <a:rPr lang="ru-RU" sz="8000" b="1" dirty="0" smtClean="0"/>
              <a:t>Железо обладает способностью намагничиваться и размагничиваться, поэтому применяется в качестве сердечников электромагнитов в различных электрических машинах и аппаратах. Ему можно придать большую прочность и твердость методами термического и механического воздействия.</a:t>
            </a:r>
          </a:p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406900" y="3340100"/>
          <a:ext cx="330200" cy="177800"/>
        </p:xfrm>
        <a:graphic>
          <a:graphicData uri="http://schemas.openxmlformats.org/presentationml/2006/ole">
            <p:oleObj spid="_x0000_s17415" name="Формула" r:id="rId3" imgW="330120" imgH="177480" progId="Equation.3">
              <p:embed/>
            </p:oleObj>
          </a:graphicData>
        </a:graphic>
      </p:graphicFrame>
      <p:pic>
        <p:nvPicPr>
          <p:cNvPr id="17417" name="Picture 9" descr="https://tapoc.trbo.yandex.net/tapoc_secure_proxy/02bd7d16c29f26549e28c6dfe8ff4a81?url=http%3A%2F%2Frushkolnik.ru%2Ftw_files2%2Furls_3%2F99%2Fd-98018%2F98018_html_35fad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642918"/>
            <a:ext cx="3158257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6" name="Picture 16" descr="https://tapoc.trbo.yandex.net/tapoc_secure_proxy/72a86624de7707f7a4ab66a8dfba0346?url=http%3A%2F%2Fwww.letopis.info%2Ffiles%2Fposts%2Fimgs%2F64%2Fkopy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142984"/>
            <a:ext cx="4105275" cy="1914525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285720" y="285728"/>
            <a:ext cx="8429684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Железо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94" name="Picture 14" descr="https://im3-tub-ru.yandex.net/i?id=eb1e51502c9bbf220d4dc801ff980199&amp;n=33&amp;h=190&amp;w=3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7"/>
            <a:ext cx="3643338" cy="2048031"/>
          </a:xfrm>
          <a:prstGeom prst="rect">
            <a:avLst/>
          </a:prstGeom>
          <a:noFill/>
        </p:spPr>
      </p:pic>
      <p:pic>
        <p:nvPicPr>
          <p:cNvPr id="20498" name="Picture 18" descr="https://im0-tub-ru.yandex.net/i?id=2bae66d29bec1ba3ffb9639bd0c035ac&amp;n=33&amp;h=190&amp;w=1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643314"/>
            <a:ext cx="2643206" cy="2790052"/>
          </a:xfrm>
          <a:prstGeom prst="rect">
            <a:avLst/>
          </a:prstGeom>
          <a:noFill/>
        </p:spPr>
      </p:pic>
      <p:pic>
        <p:nvPicPr>
          <p:cNvPr id="20502" name="Picture 22" descr="https://tapoc.trbo.yandex.net/tapoc_secure_proxy/d0b9f11a5eafd1f13102a87304c4a485?url=http%3A%2F%2Fapocalypses.org%2FMy%2Forujie_dospehi.files%2Fimage0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071810"/>
            <a:ext cx="3781410" cy="3410565"/>
          </a:xfrm>
          <a:prstGeom prst="rect">
            <a:avLst/>
          </a:prstGeom>
          <a:noFill/>
        </p:spPr>
      </p:pic>
      <p:pic>
        <p:nvPicPr>
          <p:cNvPr id="20504" name="Picture 24" descr="https://tapoc.trbo.yandex.net/tapoc_secure_proxy/83252cfbbdb63912a222eeb3cb3a3651?url=http%3A%2F%2Fwww.schwertshop.de%2Fmedia%2Fimages%2Fpal2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214686"/>
            <a:ext cx="160268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 descr="https://tapoc.trbo.yandex.net/tapoc_secure_proxy/3f120e85735e25c8144dabfc9b94981d?url=http%3A%2F%2Fwww.smolnews.ru%2Fimg%2F590c8aaef1949a54265ceeccef5929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0" cy="3810000"/>
          </a:xfrm>
          <a:prstGeom prst="rect">
            <a:avLst/>
          </a:prstGeom>
          <a:noFill/>
        </p:spPr>
      </p:pic>
      <p:pic>
        <p:nvPicPr>
          <p:cNvPr id="36874" name="Picture 10" descr="https://tapoc.trbo.yandex.net/tapoc_secure_proxy/e63535430890f5655bef8079c9f712c1?url=http%3A%2F%2Fmedialenta.ru%2Fmedia%2Fimages%2F_._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8995" y="0"/>
            <a:ext cx="5685005" cy="3786214"/>
          </a:xfrm>
          <a:prstGeom prst="rect">
            <a:avLst/>
          </a:prstGeom>
          <a:noFill/>
        </p:spPr>
      </p:pic>
      <p:pic>
        <p:nvPicPr>
          <p:cNvPr id="36876" name="Picture 12" descr="https://tapoc.trbo.yandex.net/tapoc_secure_proxy/3206e7677c30d89ce2b5c37d1ba81ab2?url=https%3A%2F%2Fimage.jimcdn.com%2Fapp%2Fcms%2Fimage%2Ftransf%2Fnone%2Fpath%2Fs1c2d2fb848e47b91%2Fimage%2Fie289db40789d527e%2Fversion%2F1391431103%2F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48026"/>
            <a:ext cx="5038692" cy="3409974"/>
          </a:xfrm>
          <a:prstGeom prst="rect">
            <a:avLst/>
          </a:prstGeom>
          <a:noFill/>
        </p:spPr>
      </p:pic>
      <p:pic>
        <p:nvPicPr>
          <p:cNvPr id="9" name="Picture 2" descr="https://tapoc.trbo.yandex.net/tapoc_secure_proxy/89ecc9b5a013341b920764729a2142c8?url=http%3A%2F%2Fzlatmasters.ru%2Fimages%2Fparty%2Fair%2Fitem%2F07.jpg"/>
          <p:cNvPicPr>
            <a:picLocks noChangeAspect="1" noChangeArrowheads="1"/>
          </p:cNvPicPr>
          <p:nvPr/>
        </p:nvPicPr>
        <p:blipFill>
          <a:blip r:embed="rId5"/>
          <a:srcRect l="1213" t="10705" r="2083" b="9922"/>
          <a:stretch>
            <a:fillRect/>
          </a:stretch>
        </p:blipFill>
        <p:spPr bwMode="auto">
          <a:xfrm>
            <a:off x="2857499" y="3429001"/>
            <a:ext cx="6286501" cy="3429000"/>
          </a:xfrm>
          <a:prstGeom prst="rect">
            <a:avLst/>
          </a:prstGeom>
          <a:noFill/>
        </p:spPr>
      </p:pic>
      <p:pic>
        <p:nvPicPr>
          <p:cNvPr id="36878" name="Picture 14" descr="https://tapoc.trbo.yandex.net/tapoc_secure_proxy/3a1c82ff1a41edd44d0794a40581717d?url=http%3A%2F%2Fprofilib.com%2Freader%2F19%2F48%2Fb24819%2F1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500042"/>
            <a:ext cx="3643338" cy="5634028"/>
          </a:xfrm>
          <a:prstGeom prst="rect">
            <a:avLst/>
          </a:prstGeom>
          <a:noFill/>
        </p:spPr>
      </p:pic>
      <p:pic>
        <p:nvPicPr>
          <p:cNvPr id="36880" name="Picture 16" descr="https://tapoc.trbo.yandex.net/tapoc_secure_proxy/9e3eb9183228bbd7b61399b281809f4d?url=http%3A%2F%2Fcp12.nevsepic.com.ua%2F72%2Fthumbs%2F1352919124-0179974-www.nevsepic.com.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0"/>
            <a:ext cx="5102677" cy="3429000"/>
          </a:xfrm>
          <a:prstGeom prst="rect">
            <a:avLst/>
          </a:prstGeom>
          <a:noFill/>
        </p:spPr>
      </p:pic>
      <p:pic>
        <p:nvPicPr>
          <p:cNvPr id="36882" name="Picture 18" descr="https://tapoc.trbo.yandex.net/tapoc_secure_proxy/666a321bdbba496935774563bea9ccd5?url=http%3A%2F%2Fs1.uploads.ru%2Ft%2FR%2FQ%2FO%2FRQO0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0"/>
            <a:ext cx="4357686" cy="6536530"/>
          </a:xfrm>
          <a:prstGeom prst="rect">
            <a:avLst/>
          </a:prstGeom>
          <a:noFill/>
        </p:spPr>
      </p:pic>
      <p:pic>
        <p:nvPicPr>
          <p:cNvPr id="36884" name="Picture 20" descr="https://tapoc.trbo.yandex.net/tapoc_secure_proxy/aa9e4ec094e28b141362db9524d1c7a1?url=http%3A%2F%2Fimg.liveinternet.ru%2Fimages%2Fattach%2F1%2F4692%2F4692159_kingalohotnichiy_Sherha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s://tapoc.trbo.yandex.net/tapoc_secure_proxy/6ea43a244f085aea16f47ad3f64e7f81?url=http%3A%2F%2Fnemaloknig.info%2Fpicimg%2F256%2F2569%2F25690%2F256906%2Fimg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659000" cy="4286280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000628" y="357166"/>
            <a:ext cx="385765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ПАВЕЛ ПЕТРОВИЧ АНОСОВ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(1799—1851)  </a:t>
            </a:r>
            <a:endParaRPr kumimoji="0" lang="ru-RU" sz="10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Выдающийся русский металлург, разработал усовершенствованный метод производства стали, первым применил микроскоп для изучения структуры сплава, раскрыл тайну изготовления булатной стали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</a:b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tapoc.trbo.yandex.net/tapoc_secure_proxy/7059a06d7669643c0941b62978d381b2?url=http%3A%2F%2Fwww.arhangelskie.com%2Fgaler-l%2Fmorozko%2Fmorozko_fr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02186" cy="4286280"/>
          </a:xfrm>
          <a:prstGeom prst="rect">
            <a:avLst/>
          </a:prstGeom>
          <a:noFill/>
        </p:spPr>
      </p:pic>
      <p:pic>
        <p:nvPicPr>
          <p:cNvPr id="37892" name="Picture 4" descr="https://tapoc.trbo.yandex.net/tapoc_secure_proxy/8f987725e2bfb07197d17f405fab1002?url=http%3A%2F%2Fswordmaster.org%2Fuploads%2Fforum%2Fimages%2F13331312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0"/>
            <a:ext cx="6572264" cy="4292510"/>
          </a:xfrm>
          <a:prstGeom prst="rect">
            <a:avLst/>
          </a:prstGeom>
          <a:noFill/>
        </p:spPr>
      </p:pic>
      <p:pic>
        <p:nvPicPr>
          <p:cNvPr id="37894" name="Picture 6" descr="https://tapoc.trbo.yandex.net/tapoc_secure_proxy/e23635cc68e63cddacb1618fc4773fb6?url=http%3A%2F%2Fwww.artwood.ru%2Fzdata%2Fcatalog%2Fcard%2Fextra%2Fbdf07661080f2f2544b3600a6b1d9bb2a54c04a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81249"/>
            <a:ext cx="6743700" cy="4476751"/>
          </a:xfrm>
          <a:prstGeom prst="rect">
            <a:avLst/>
          </a:prstGeom>
          <a:noFill/>
        </p:spPr>
      </p:pic>
      <p:pic>
        <p:nvPicPr>
          <p:cNvPr id="37896" name="Picture 8" descr="https://tapoc.trbo.yandex.net/tapoc_secure_proxy/71b8d6f351e34750ae09e54ef9f33232?url=http%3A%2F%2Fm.io.ua%2Fimg_aa%2Fmedium%2F1720%2F11%2F172011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2790824"/>
            <a:ext cx="7620000" cy="4067176"/>
          </a:xfrm>
          <a:prstGeom prst="rect">
            <a:avLst/>
          </a:prstGeom>
          <a:noFill/>
        </p:spPr>
      </p:pic>
      <p:pic>
        <p:nvPicPr>
          <p:cNvPr id="37898" name="Picture 10" descr="https://tapoc.trbo.yandex.net/tapoc_secure_proxy/394fadf361c342751bc6d1e687ed854e?url=http%3A%2F%2Fm.io.ua%2Fimg_aa%2Fmedium%2F1713%2F52%2F1713528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28604"/>
            <a:ext cx="7620000" cy="5715000"/>
          </a:xfrm>
          <a:prstGeom prst="rect">
            <a:avLst/>
          </a:prstGeom>
          <a:noFill/>
        </p:spPr>
      </p:pic>
      <p:pic>
        <p:nvPicPr>
          <p:cNvPr id="37900" name="Picture 12" descr="https://tapoc.trbo.yandex.net/tapoc_secure_proxy/df3414de3f0390271a0ce072fa623cf2?url=https%3A%2F%2Fposhland.co.uk%2Fwp-content%2Fuploads%2F2014%2F11%2F7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500</TotalTime>
  <Words>737</Words>
  <PresentationFormat>Экран (4:3)</PresentationFormat>
  <Paragraphs>68</Paragraphs>
  <Slides>25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Аспект</vt:lpstr>
      <vt:lpstr>Формула</vt:lpstr>
      <vt:lpstr>«Металлы и их использование в военном деле»</vt:lpstr>
      <vt:lpstr>Цель занятия:</vt:lpstr>
      <vt:lpstr>Слайд 3</vt:lpstr>
      <vt:lpstr>“Не могу представить себе химика, незнакомого с высотами поэзии, с картинами живописи, с хорошей музыкой. Вряд ли он создаст что-либо значительное в своей области”</vt:lpstr>
      <vt:lpstr>Железо</vt:lpstr>
      <vt:lpstr>Слайд 6</vt:lpstr>
      <vt:lpstr>Слайд 7</vt:lpstr>
      <vt:lpstr>Слайд 8</vt:lpstr>
      <vt:lpstr>Слайд 9</vt:lpstr>
      <vt:lpstr>Свинец </vt:lpstr>
      <vt:lpstr>Слайд 11</vt:lpstr>
      <vt:lpstr>Никель</vt:lpstr>
      <vt:lpstr>Слайд 13</vt:lpstr>
      <vt:lpstr>Алюминий</vt:lpstr>
      <vt:lpstr>Слайд 15</vt:lpstr>
      <vt:lpstr>Олово </vt:lpstr>
      <vt:lpstr>Медь </vt:lpstr>
      <vt:lpstr>Слайд 18</vt:lpstr>
      <vt:lpstr>Золото </vt:lpstr>
      <vt:lpstr>Слайд 20</vt:lpstr>
      <vt:lpstr>Серебро</vt:lpstr>
      <vt:lpstr>Синквейн – это стихотворение, написанное по следующим правилам: </vt:lpstr>
      <vt:lpstr>Синквейн о золоте</vt:lpstr>
      <vt:lpstr>Домашнее задание: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«Металлы и их использование в военном деле»</dc:title>
  <dc:creator>О.Е. Клочкова</dc:creator>
  <cp:lastModifiedBy>Klochkova</cp:lastModifiedBy>
  <cp:revision>57</cp:revision>
  <dcterms:created xsi:type="dcterms:W3CDTF">2016-04-05T07:55:24Z</dcterms:created>
  <dcterms:modified xsi:type="dcterms:W3CDTF">2016-04-14T08:10:21Z</dcterms:modified>
</cp:coreProperties>
</file>